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Lst>
  <p:notesMasterIdLst>
    <p:notesMasterId r:id="rId23"/>
  </p:notesMasterIdLst>
  <p:sldIdLst>
    <p:sldId id="256" r:id="rId2"/>
    <p:sldId id="257" r:id="rId3"/>
    <p:sldId id="258" r:id="rId4"/>
    <p:sldId id="267" r:id="rId5"/>
    <p:sldId id="287" r:id="rId6"/>
    <p:sldId id="288" r:id="rId7"/>
    <p:sldId id="298" r:id="rId8"/>
    <p:sldId id="261" r:id="rId9"/>
    <p:sldId id="268" r:id="rId10"/>
    <p:sldId id="290" r:id="rId11"/>
    <p:sldId id="291" r:id="rId12"/>
    <p:sldId id="292" r:id="rId13"/>
    <p:sldId id="293" r:id="rId14"/>
    <p:sldId id="296" r:id="rId15"/>
    <p:sldId id="294" r:id="rId16"/>
    <p:sldId id="295" r:id="rId17"/>
    <p:sldId id="289" r:id="rId18"/>
    <p:sldId id="276" r:id="rId19"/>
    <p:sldId id="279" r:id="rId20"/>
    <p:sldId id="299" r:id="rId21"/>
    <p:sldId id="297"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60A501-CC49-41B1-B7E4-DF2CC422DF0E}">
  <a:tblStyle styleId="{8460A501-CC49-41B1-B7E4-DF2CC422DF0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8" d="100"/>
          <a:sy n="158" d="100"/>
        </p:scale>
        <p:origin x="264"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1275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3417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2501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7074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830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7720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326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86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2478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9923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5629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7720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5546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1991813"/>
            <a:ext cx="77724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2" name="Google Shape;22;p5"/>
          <p:cNvSpPr txBox="1">
            <a:spLocks noGrp="1"/>
          </p:cNvSpPr>
          <p:nvPr>
            <p:ph type="body" idx="1"/>
          </p:nvPr>
        </p:nvSpPr>
        <p:spPr>
          <a:xfrm>
            <a:off x="457200" y="1563400"/>
            <a:ext cx="8229600" cy="25032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23" name="Google Shape;23;p5"/>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6" name="Google Shape;26;p6"/>
          <p:cNvSpPr txBox="1">
            <a:spLocks noGrp="1"/>
          </p:cNvSpPr>
          <p:nvPr>
            <p:ph type="body" idx="1"/>
          </p:nvPr>
        </p:nvSpPr>
        <p:spPr>
          <a:xfrm>
            <a:off x="457200" y="1507925"/>
            <a:ext cx="3994500" cy="341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7" name="Google Shape;27;p6"/>
          <p:cNvSpPr txBox="1">
            <a:spLocks noGrp="1"/>
          </p:cNvSpPr>
          <p:nvPr>
            <p:ph type="body" idx="2"/>
          </p:nvPr>
        </p:nvSpPr>
        <p:spPr>
          <a:xfrm>
            <a:off x="4692275" y="1507925"/>
            <a:ext cx="3994500" cy="341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p6"/>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37" name="Google Shape;37;p8"/>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
        <p:nvSpPr>
          <p:cNvPr id="42" name="Google Shape;42;p10"/>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25" y="967975"/>
            <a:ext cx="9156000" cy="857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1pPr>
            <a:lvl2pPr lvl="1"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2pPr>
            <a:lvl3pPr lvl="2"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3pPr>
            <a:lvl4pPr lvl="3"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4pPr>
            <a:lvl5pPr lvl="4"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5pPr>
            <a:lvl6pPr lvl="5"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6pPr>
            <a:lvl7pPr lvl="6"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7pPr>
            <a:lvl8pPr lvl="7"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8pPr>
            <a:lvl9pPr lvl="8"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9pPr>
          </a:lstStyle>
          <a:p>
            <a:endParaRPr/>
          </a:p>
        </p:txBody>
      </p:sp>
      <p:sp>
        <p:nvSpPr>
          <p:cNvPr id="7" name="Google Shape;7;p1"/>
          <p:cNvSpPr txBox="1">
            <a:spLocks noGrp="1"/>
          </p:cNvSpPr>
          <p:nvPr>
            <p:ph type="body" idx="1"/>
          </p:nvPr>
        </p:nvSpPr>
        <p:spPr>
          <a:xfrm>
            <a:off x="457200" y="1563400"/>
            <a:ext cx="8229600" cy="25032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lt1"/>
              </a:buClr>
              <a:buSzPts val="2000"/>
              <a:buFont typeface="Sniglet"/>
              <a:buChar char="✘"/>
              <a:defRPr sz="2000">
                <a:solidFill>
                  <a:schemeClr val="lt1"/>
                </a:solidFill>
                <a:latin typeface="Sniglet"/>
                <a:ea typeface="Sniglet"/>
                <a:cs typeface="Sniglet"/>
                <a:sym typeface="Sniglet"/>
              </a:defRPr>
            </a:lvl1pPr>
            <a:lvl2pPr marL="914400" lvl="1"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2pPr>
            <a:lvl3pPr marL="1371600" lvl="2"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3pPr>
            <a:lvl4pPr marL="1828800" lvl="3"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4pPr>
            <a:lvl5pPr marL="2286000" lvl="4"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5pPr>
            <a:lvl6pPr marL="2743200" lvl="5"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6pPr>
            <a:lvl7pPr marL="3200400" lvl="6"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7pPr>
            <a:lvl8pPr marL="3657600" lvl="7"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8pPr>
            <a:lvl9pPr marL="4114800" lvl="8"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9pPr>
          </a:lstStyle>
          <a:p>
            <a:endParaRPr/>
          </a:p>
        </p:txBody>
      </p:sp>
      <p:sp>
        <p:nvSpPr>
          <p:cNvPr id="8" name="Google Shape;8;p1"/>
          <p:cNvSpPr txBox="1">
            <a:spLocks noGrp="1"/>
          </p:cNvSpPr>
          <p:nvPr>
            <p:ph type="sldNum" idx="12"/>
          </p:nvPr>
        </p:nvSpPr>
        <p:spPr>
          <a:xfrm>
            <a:off x="4297650" y="4832975"/>
            <a:ext cx="548700" cy="310500"/>
          </a:xfrm>
          <a:prstGeom prst="rect">
            <a:avLst/>
          </a:prstGeom>
          <a:noFill/>
          <a:ln>
            <a:noFill/>
          </a:ln>
        </p:spPr>
        <p:txBody>
          <a:bodyPr spcFirstLastPara="1" wrap="square" lIns="91425" tIns="91425" rIns="91425" bIns="91425" anchor="t" anchorCtr="0">
            <a:noAutofit/>
          </a:bodyPr>
          <a:lstStyle>
            <a:lvl1pPr lvl="0" algn="ctr">
              <a:buNone/>
              <a:defRPr sz="1000">
                <a:solidFill>
                  <a:schemeClr val="lt1"/>
                </a:solidFill>
                <a:latin typeface="Sniglet"/>
                <a:ea typeface="Sniglet"/>
                <a:cs typeface="Sniglet"/>
                <a:sym typeface="Sniglet"/>
              </a:defRPr>
            </a:lvl1pPr>
            <a:lvl2pPr lvl="1" algn="ctr">
              <a:buNone/>
              <a:defRPr sz="1000">
                <a:solidFill>
                  <a:schemeClr val="lt1"/>
                </a:solidFill>
                <a:latin typeface="Sniglet"/>
                <a:ea typeface="Sniglet"/>
                <a:cs typeface="Sniglet"/>
                <a:sym typeface="Sniglet"/>
              </a:defRPr>
            </a:lvl2pPr>
            <a:lvl3pPr lvl="2" algn="ctr">
              <a:buNone/>
              <a:defRPr sz="1000">
                <a:solidFill>
                  <a:schemeClr val="lt1"/>
                </a:solidFill>
                <a:latin typeface="Sniglet"/>
                <a:ea typeface="Sniglet"/>
                <a:cs typeface="Sniglet"/>
                <a:sym typeface="Sniglet"/>
              </a:defRPr>
            </a:lvl3pPr>
            <a:lvl4pPr lvl="3" algn="ctr">
              <a:buNone/>
              <a:defRPr sz="1000">
                <a:solidFill>
                  <a:schemeClr val="lt1"/>
                </a:solidFill>
                <a:latin typeface="Sniglet"/>
                <a:ea typeface="Sniglet"/>
                <a:cs typeface="Sniglet"/>
                <a:sym typeface="Sniglet"/>
              </a:defRPr>
            </a:lvl4pPr>
            <a:lvl5pPr lvl="4" algn="ctr">
              <a:buNone/>
              <a:defRPr sz="1000">
                <a:solidFill>
                  <a:schemeClr val="lt1"/>
                </a:solidFill>
                <a:latin typeface="Sniglet"/>
                <a:ea typeface="Sniglet"/>
                <a:cs typeface="Sniglet"/>
                <a:sym typeface="Sniglet"/>
              </a:defRPr>
            </a:lvl5pPr>
            <a:lvl6pPr lvl="5" algn="ctr">
              <a:buNone/>
              <a:defRPr sz="1000">
                <a:solidFill>
                  <a:schemeClr val="lt1"/>
                </a:solidFill>
                <a:latin typeface="Sniglet"/>
                <a:ea typeface="Sniglet"/>
                <a:cs typeface="Sniglet"/>
                <a:sym typeface="Sniglet"/>
              </a:defRPr>
            </a:lvl6pPr>
            <a:lvl7pPr lvl="6" algn="ctr">
              <a:buNone/>
              <a:defRPr sz="1000">
                <a:solidFill>
                  <a:schemeClr val="lt1"/>
                </a:solidFill>
                <a:latin typeface="Sniglet"/>
                <a:ea typeface="Sniglet"/>
                <a:cs typeface="Sniglet"/>
                <a:sym typeface="Sniglet"/>
              </a:defRPr>
            </a:lvl7pPr>
            <a:lvl8pPr lvl="7" algn="ctr">
              <a:buNone/>
              <a:defRPr sz="1000">
                <a:solidFill>
                  <a:schemeClr val="lt1"/>
                </a:solidFill>
                <a:latin typeface="Sniglet"/>
                <a:ea typeface="Sniglet"/>
                <a:cs typeface="Sniglet"/>
                <a:sym typeface="Sniglet"/>
              </a:defRPr>
            </a:lvl8pPr>
            <a:lvl9pPr lvl="8" algn="ctr">
              <a:buNone/>
              <a:defRPr sz="1000">
                <a:solidFill>
                  <a:schemeClr val="lt1"/>
                </a:solidFill>
                <a:latin typeface="Sniglet"/>
                <a:ea typeface="Sniglet"/>
                <a:cs typeface="Sniglet"/>
                <a:sym typeface="Sniglet"/>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4" r:id="rId4"/>
    <p:sldLayoutId id="2147483656"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ideo" Target="https://www.youtube.com/embed/uLeuBDRulzU"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schools.au.reachout.com/"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1"/>
          <p:cNvSpPr txBox="1">
            <a:spLocks noGrp="1"/>
          </p:cNvSpPr>
          <p:nvPr>
            <p:ph type="ctrTitle"/>
          </p:nvPr>
        </p:nvSpPr>
        <p:spPr>
          <a:xfrm>
            <a:off x="730405" y="2014115"/>
            <a:ext cx="77724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AU" dirty="0">
                <a:latin typeface="Calibri" panose="020F0502020204030204" pitchFamily="34" charset="0"/>
                <a:cs typeface="Calibri" panose="020F0502020204030204" pitchFamily="34" charset="0"/>
              </a:rPr>
              <a:t>Stress and your brain</a:t>
            </a:r>
            <a:br>
              <a:rPr lang="en-AU" dirty="0"/>
            </a:br>
            <a:endParaRPr dirty="0">
              <a:latin typeface="Tahoma" panose="020B0604030504040204" pitchFamily="34" charset="0"/>
              <a:ea typeface="Tahoma" panose="020B0604030504040204" pitchFamily="34" charset="0"/>
              <a:cs typeface="Tahoma" panose="020B0604030504040204" pitchFamily="34" charset="0"/>
            </a:endParaRPr>
          </a:p>
        </p:txBody>
      </p:sp>
      <p:grpSp>
        <p:nvGrpSpPr>
          <p:cNvPr id="51" name="Google Shape;51;p11"/>
          <p:cNvGrpSpPr/>
          <p:nvPr/>
        </p:nvGrpSpPr>
        <p:grpSpPr>
          <a:xfrm rot="-9269861">
            <a:off x="6990913" y="1331645"/>
            <a:ext cx="750220" cy="664172"/>
            <a:chOff x="1113100" y="2199475"/>
            <a:chExt cx="801900" cy="709925"/>
          </a:xfrm>
        </p:grpSpPr>
        <p:sp>
          <p:nvSpPr>
            <p:cNvPr id="52" name="Google Shape;52;p11"/>
            <p:cNvSpPr/>
            <p:nvPr/>
          </p:nvSpPr>
          <p:spPr>
            <a:xfrm>
              <a:off x="1113100" y="2291450"/>
              <a:ext cx="735850" cy="617950"/>
            </a:xfrm>
            <a:custGeom>
              <a:avLst/>
              <a:gdLst/>
              <a:ahLst/>
              <a:cxnLst/>
              <a:rect l="l" t="t" r="r" b="b"/>
              <a:pathLst>
                <a:path w="29434" h="24718" extrusionOk="0">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p:nvPr/>
          </p:nvSpPr>
          <p:spPr>
            <a:xfrm>
              <a:off x="1745175" y="2199475"/>
              <a:ext cx="169825" cy="162775"/>
            </a:xfrm>
            <a:custGeom>
              <a:avLst/>
              <a:gdLst/>
              <a:ahLst/>
              <a:cxnLst/>
              <a:rect l="l" t="t" r="r" b="b"/>
              <a:pathLst>
                <a:path w="6793" h="6511" extrusionOk="0">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Google Shape;54;p11"/>
          <p:cNvSpPr/>
          <p:nvPr/>
        </p:nvSpPr>
        <p:spPr>
          <a:xfrm>
            <a:off x="1375071" y="2601153"/>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1"/>
          <p:cNvSpPr/>
          <p:nvPr/>
        </p:nvSpPr>
        <p:spPr>
          <a:xfrm>
            <a:off x="6595798" y="3913726"/>
            <a:ext cx="2446602" cy="1015968"/>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1"/>
          <p:cNvSpPr/>
          <p:nvPr/>
        </p:nvSpPr>
        <p:spPr>
          <a:xfrm>
            <a:off x="3941536" y="177155"/>
            <a:ext cx="1052762" cy="922444"/>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659;p39"/>
          <p:cNvGrpSpPr/>
          <p:nvPr/>
        </p:nvGrpSpPr>
        <p:grpSpPr>
          <a:xfrm>
            <a:off x="7523357" y="594732"/>
            <a:ext cx="1367882" cy="1159725"/>
            <a:chOff x="1510757" y="3225422"/>
            <a:chExt cx="720214" cy="637347"/>
          </a:xfrm>
        </p:grpSpPr>
        <p:sp>
          <p:nvSpPr>
            <p:cNvPr id="13" name="Google Shape;660;p39"/>
            <p:cNvSpPr/>
            <p:nvPr/>
          </p:nvSpPr>
          <p:spPr>
            <a:xfrm>
              <a:off x="1774546" y="3475620"/>
              <a:ext cx="261417" cy="238347"/>
            </a:xfrm>
            <a:custGeom>
              <a:avLst/>
              <a:gdLst/>
              <a:ahLst/>
              <a:cxnLst/>
              <a:rect l="l" t="t" r="r" b="b"/>
              <a:pathLst>
                <a:path w="385" h="351" extrusionOk="0">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661;p39"/>
            <p:cNvSpPr/>
            <p:nvPr/>
          </p:nvSpPr>
          <p:spPr>
            <a:xfrm>
              <a:off x="2000650" y="3426634"/>
              <a:ext cx="230321" cy="296287"/>
            </a:xfrm>
            <a:custGeom>
              <a:avLst/>
              <a:gdLst/>
              <a:ahLst/>
              <a:cxnLst/>
              <a:rect l="l" t="t" r="r" b="b"/>
              <a:pathLst>
                <a:path w="339" h="436" extrusionOk="0">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662;p39"/>
            <p:cNvSpPr/>
            <p:nvPr/>
          </p:nvSpPr>
          <p:spPr>
            <a:xfrm>
              <a:off x="1774546" y="3225422"/>
              <a:ext cx="211874" cy="236503"/>
            </a:xfrm>
            <a:custGeom>
              <a:avLst/>
              <a:gdLst/>
              <a:ahLst/>
              <a:cxnLst/>
              <a:rect l="l" t="t" r="r" b="b"/>
              <a:pathLst>
                <a:path w="312" h="348" extrusionOk="0">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663;p39"/>
            <p:cNvSpPr/>
            <p:nvPr/>
          </p:nvSpPr>
          <p:spPr>
            <a:xfrm>
              <a:off x="1951107" y="3243857"/>
              <a:ext cx="274329" cy="218067"/>
            </a:xfrm>
            <a:custGeom>
              <a:avLst/>
              <a:gdLst/>
              <a:ahLst/>
              <a:cxnLst/>
              <a:rect l="l" t="t" r="r" b="b"/>
              <a:pathLst>
                <a:path w="404" h="321" extrusionOk="0">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 name="Google Shape;664;p39"/>
            <p:cNvSpPr/>
            <p:nvPr/>
          </p:nvSpPr>
          <p:spPr>
            <a:xfrm>
              <a:off x="1858610" y="3710542"/>
              <a:ext cx="173926" cy="152226"/>
            </a:xfrm>
            <a:custGeom>
              <a:avLst/>
              <a:gdLst/>
              <a:ahLst/>
              <a:cxnLst/>
              <a:rect l="l" t="t" r="r" b="b"/>
              <a:pathLst>
                <a:path w="256" h="224" extrusionOk="0">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 name="Google Shape;665;p39"/>
            <p:cNvSpPr/>
            <p:nvPr/>
          </p:nvSpPr>
          <p:spPr>
            <a:xfrm>
              <a:off x="1521825" y="3426634"/>
              <a:ext cx="288560" cy="234396"/>
            </a:xfrm>
            <a:custGeom>
              <a:avLst/>
              <a:gdLst/>
              <a:ahLst/>
              <a:cxnLst/>
              <a:rect l="l" t="t" r="r" b="b"/>
              <a:pathLst>
                <a:path w="425" h="345" extrusionOk="0">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666;p39"/>
            <p:cNvSpPr/>
            <p:nvPr/>
          </p:nvSpPr>
          <p:spPr>
            <a:xfrm>
              <a:off x="1510757" y="3234903"/>
              <a:ext cx="299628" cy="227021"/>
            </a:xfrm>
            <a:custGeom>
              <a:avLst/>
              <a:gdLst/>
              <a:ahLst/>
              <a:cxnLst/>
              <a:rect l="l" t="t" r="r" b="b"/>
              <a:pathLst>
                <a:path w="441" h="334" extrusionOk="0">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2" name="TextBox 1"/>
          <p:cNvSpPr txBox="1"/>
          <p:nvPr/>
        </p:nvSpPr>
        <p:spPr>
          <a:xfrm>
            <a:off x="6985000" y="3924300"/>
            <a:ext cx="2260600" cy="738664"/>
          </a:xfrm>
          <a:prstGeom prst="rect">
            <a:avLst/>
          </a:prstGeom>
          <a:noFill/>
        </p:spPr>
        <p:txBody>
          <a:bodyPr wrap="square" rtlCol="0">
            <a:spAutoFit/>
          </a:bodyPr>
          <a:lstStyle/>
          <a:p>
            <a:br>
              <a:rPr lang="en-AU" dirty="0">
                <a:latin typeface="Tahoma" panose="020B0604030504040204" pitchFamily="34" charset="0"/>
                <a:ea typeface="Tahoma" panose="020B0604030504040204" pitchFamily="34" charset="0"/>
                <a:cs typeface="Tahoma" panose="020B0604030504040204" pitchFamily="34" charset="0"/>
              </a:rPr>
            </a:br>
            <a:r>
              <a:rPr lang="en-AU" dirty="0">
                <a:solidFill>
                  <a:schemeClr val="bg1"/>
                </a:solidFill>
                <a:latin typeface="Tahoma" panose="020B0604030504040204" pitchFamily="34" charset="0"/>
                <a:ea typeface="Tahoma" panose="020B0604030504040204" pitchFamily="34" charset="0"/>
                <a:cs typeface="Tahoma" panose="020B0604030504040204" pitchFamily="34" charset="0"/>
              </a:rPr>
              <a:t>Brooke Farnsworth</a:t>
            </a:r>
          </a:p>
          <a:p>
            <a:r>
              <a:rPr lang="en-AU" dirty="0">
                <a:solidFill>
                  <a:schemeClr val="bg1"/>
                </a:solidFill>
                <a:latin typeface="Tahoma" panose="020B0604030504040204" pitchFamily="34" charset="0"/>
                <a:ea typeface="Tahoma" panose="020B0604030504040204" pitchFamily="34" charset="0"/>
                <a:cs typeface="Tahoma" panose="020B0604030504040204" pitchFamily="34" charset="0"/>
              </a:rPr>
              <a:t>School Counsellor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4" name="TextBox 3"/>
          <p:cNvSpPr txBox="1"/>
          <p:nvPr/>
        </p:nvSpPr>
        <p:spPr>
          <a:xfrm>
            <a:off x="3836019" y="4505092"/>
            <a:ext cx="6006791" cy="369332"/>
          </a:xfrm>
          <a:prstGeom prst="rect">
            <a:avLst/>
          </a:prstGeom>
          <a:noFill/>
        </p:spPr>
        <p:txBody>
          <a:bodyPr wrap="square" rtlCol="0">
            <a:spAutoFit/>
          </a:bodyPr>
          <a:lstStyle/>
          <a:p>
            <a:r>
              <a:rPr lang="en-AU" sz="1800" dirty="0">
                <a:solidFill>
                  <a:schemeClr val="bg1"/>
                </a:solidFill>
                <a:latin typeface="Calibri" panose="020F0502020204030204" pitchFamily="34" charset="0"/>
                <a:cs typeface="Calibri" panose="020F0502020204030204" pitchFamily="34" charset="0"/>
              </a:rPr>
              <a:t>Conflict</a:t>
            </a:r>
          </a:p>
        </p:txBody>
      </p:sp>
      <p:pic>
        <p:nvPicPr>
          <p:cNvPr id="4098" name="Picture 2" descr="Angry People Behavi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590" y="596228"/>
            <a:ext cx="2587625" cy="172508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ngry People (@Angry_People) | Twit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0004" y="2679468"/>
            <a:ext cx="2141576" cy="214157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oping With Angry People - Judith Orloff M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3789" y="2631766"/>
            <a:ext cx="2524125" cy="19526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Why angry people die sooner - NZ Heral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7634" y="454490"/>
            <a:ext cx="2428875" cy="1876425"/>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62;p12"/>
          <p:cNvSpPr/>
          <p:nvPr/>
        </p:nvSpPr>
        <p:spPr>
          <a:xfrm>
            <a:off x="134745" y="10282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659;p39"/>
          <p:cNvGrpSpPr/>
          <p:nvPr/>
        </p:nvGrpSpPr>
        <p:grpSpPr>
          <a:xfrm>
            <a:off x="230458" y="230459"/>
            <a:ext cx="602166" cy="542691"/>
            <a:chOff x="1510757" y="3225422"/>
            <a:chExt cx="720214" cy="637347"/>
          </a:xfrm>
        </p:grpSpPr>
        <p:sp>
          <p:nvSpPr>
            <p:cNvPr id="11" name="Google Shape;660;p39"/>
            <p:cNvSpPr/>
            <p:nvPr/>
          </p:nvSpPr>
          <p:spPr>
            <a:xfrm>
              <a:off x="1774546" y="3475620"/>
              <a:ext cx="261417" cy="238347"/>
            </a:xfrm>
            <a:custGeom>
              <a:avLst/>
              <a:gdLst/>
              <a:ahLst/>
              <a:cxnLst/>
              <a:rect l="l" t="t" r="r" b="b"/>
              <a:pathLst>
                <a:path w="385" h="351" extrusionOk="0">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661;p39"/>
            <p:cNvSpPr/>
            <p:nvPr/>
          </p:nvSpPr>
          <p:spPr>
            <a:xfrm>
              <a:off x="2000650" y="3426634"/>
              <a:ext cx="230321" cy="296287"/>
            </a:xfrm>
            <a:custGeom>
              <a:avLst/>
              <a:gdLst/>
              <a:ahLst/>
              <a:cxnLst/>
              <a:rect l="l" t="t" r="r" b="b"/>
              <a:pathLst>
                <a:path w="339" h="436" extrusionOk="0">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 name="Google Shape;662;p39"/>
            <p:cNvSpPr/>
            <p:nvPr/>
          </p:nvSpPr>
          <p:spPr>
            <a:xfrm>
              <a:off x="1774546" y="3225422"/>
              <a:ext cx="211874" cy="236503"/>
            </a:xfrm>
            <a:custGeom>
              <a:avLst/>
              <a:gdLst/>
              <a:ahLst/>
              <a:cxnLst/>
              <a:rect l="l" t="t" r="r" b="b"/>
              <a:pathLst>
                <a:path w="312" h="348" extrusionOk="0">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663;p39"/>
            <p:cNvSpPr/>
            <p:nvPr/>
          </p:nvSpPr>
          <p:spPr>
            <a:xfrm>
              <a:off x="1951107" y="3243857"/>
              <a:ext cx="274329" cy="218067"/>
            </a:xfrm>
            <a:custGeom>
              <a:avLst/>
              <a:gdLst/>
              <a:ahLst/>
              <a:cxnLst/>
              <a:rect l="l" t="t" r="r" b="b"/>
              <a:pathLst>
                <a:path w="404" h="321" extrusionOk="0">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664;p39"/>
            <p:cNvSpPr/>
            <p:nvPr/>
          </p:nvSpPr>
          <p:spPr>
            <a:xfrm>
              <a:off x="1858610" y="3710542"/>
              <a:ext cx="173926" cy="152226"/>
            </a:xfrm>
            <a:custGeom>
              <a:avLst/>
              <a:gdLst/>
              <a:ahLst/>
              <a:cxnLst/>
              <a:rect l="l" t="t" r="r" b="b"/>
              <a:pathLst>
                <a:path w="256" h="224" extrusionOk="0">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665;p39"/>
            <p:cNvSpPr/>
            <p:nvPr/>
          </p:nvSpPr>
          <p:spPr>
            <a:xfrm>
              <a:off x="1521825" y="3426634"/>
              <a:ext cx="288560" cy="234396"/>
            </a:xfrm>
            <a:custGeom>
              <a:avLst/>
              <a:gdLst/>
              <a:ahLst/>
              <a:cxnLst/>
              <a:rect l="l" t="t" r="r" b="b"/>
              <a:pathLst>
                <a:path w="425" h="345" extrusionOk="0">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 name="Google Shape;666;p39"/>
            <p:cNvSpPr/>
            <p:nvPr/>
          </p:nvSpPr>
          <p:spPr>
            <a:xfrm>
              <a:off x="1510757" y="3234903"/>
              <a:ext cx="299628" cy="227021"/>
            </a:xfrm>
            <a:custGeom>
              <a:avLst/>
              <a:gdLst/>
              <a:ahLst/>
              <a:cxnLst/>
              <a:rect l="l" t="t" r="r" b="b"/>
              <a:pathLst>
                <a:path w="441" h="334" extrusionOk="0">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956730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4" name="TextBox 3"/>
          <p:cNvSpPr txBox="1"/>
          <p:nvPr/>
        </p:nvSpPr>
        <p:spPr>
          <a:xfrm>
            <a:off x="3836019" y="4505092"/>
            <a:ext cx="6006791" cy="369332"/>
          </a:xfrm>
          <a:prstGeom prst="rect">
            <a:avLst/>
          </a:prstGeom>
          <a:noFill/>
        </p:spPr>
        <p:txBody>
          <a:bodyPr wrap="square" rtlCol="0">
            <a:spAutoFit/>
          </a:bodyPr>
          <a:lstStyle/>
          <a:p>
            <a:r>
              <a:rPr lang="en-AU" sz="1800" dirty="0">
                <a:solidFill>
                  <a:schemeClr val="bg1"/>
                </a:solidFill>
                <a:latin typeface="Calibri" panose="020F0502020204030204" pitchFamily="34" charset="0"/>
                <a:cs typeface="Calibri" panose="020F0502020204030204" pitchFamily="34" charset="0"/>
              </a:rPr>
              <a:t>Study stress</a:t>
            </a:r>
          </a:p>
        </p:txBody>
      </p:sp>
      <p:pic>
        <p:nvPicPr>
          <p:cNvPr id="7170" name="Picture 2" descr="Stress levels highest a week before exam: Stu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4488" y="363652"/>
            <a:ext cx="3941485" cy="3603996"/>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62;p12"/>
          <p:cNvSpPr/>
          <p:nvPr/>
        </p:nvSpPr>
        <p:spPr>
          <a:xfrm>
            <a:off x="134745" y="10282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659;p39"/>
          <p:cNvGrpSpPr/>
          <p:nvPr/>
        </p:nvGrpSpPr>
        <p:grpSpPr>
          <a:xfrm>
            <a:off x="230458" y="230459"/>
            <a:ext cx="602166" cy="542691"/>
            <a:chOff x="1510757" y="3225422"/>
            <a:chExt cx="720214" cy="637347"/>
          </a:xfrm>
        </p:grpSpPr>
        <p:sp>
          <p:nvSpPr>
            <p:cNvPr id="10" name="Google Shape;660;p39"/>
            <p:cNvSpPr/>
            <p:nvPr/>
          </p:nvSpPr>
          <p:spPr>
            <a:xfrm>
              <a:off x="1774546" y="3475620"/>
              <a:ext cx="261417" cy="238347"/>
            </a:xfrm>
            <a:custGeom>
              <a:avLst/>
              <a:gdLst/>
              <a:ahLst/>
              <a:cxnLst/>
              <a:rect l="l" t="t" r="r" b="b"/>
              <a:pathLst>
                <a:path w="385" h="351" extrusionOk="0">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661;p39"/>
            <p:cNvSpPr/>
            <p:nvPr/>
          </p:nvSpPr>
          <p:spPr>
            <a:xfrm>
              <a:off x="2000650" y="3426634"/>
              <a:ext cx="230321" cy="296287"/>
            </a:xfrm>
            <a:custGeom>
              <a:avLst/>
              <a:gdLst/>
              <a:ahLst/>
              <a:cxnLst/>
              <a:rect l="l" t="t" r="r" b="b"/>
              <a:pathLst>
                <a:path w="339" h="436" extrusionOk="0">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662;p39"/>
            <p:cNvSpPr/>
            <p:nvPr/>
          </p:nvSpPr>
          <p:spPr>
            <a:xfrm>
              <a:off x="1774546" y="3225422"/>
              <a:ext cx="211874" cy="236503"/>
            </a:xfrm>
            <a:custGeom>
              <a:avLst/>
              <a:gdLst/>
              <a:ahLst/>
              <a:cxnLst/>
              <a:rect l="l" t="t" r="r" b="b"/>
              <a:pathLst>
                <a:path w="312" h="348" extrusionOk="0">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 name="Google Shape;663;p39"/>
            <p:cNvSpPr/>
            <p:nvPr/>
          </p:nvSpPr>
          <p:spPr>
            <a:xfrm>
              <a:off x="1951107" y="3243857"/>
              <a:ext cx="274329" cy="218067"/>
            </a:xfrm>
            <a:custGeom>
              <a:avLst/>
              <a:gdLst/>
              <a:ahLst/>
              <a:cxnLst/>
              <a:rect l="l" t="t" r="r" b="b"/>
              <a:pathLst>
                <a:path w="404" h="321" extrusionOk="0">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664;p39"/>
            <p:cNvSpPr/>
            <p:nvPr/>
          </p:nvSpPr>
          <p:spPr>
            <a:xfrm>
              <a:off x="1858610" y="3710542"/>
              <a:ext cx="173926" cy="152226"/>
            </a:xfrm>
            <a:custGeom>
              <a:avLst/>
              <a:gdLst/>
              <a:ahLst/>
              <a:cxnLst/>
              <a:rect l="l" t="t" r="r" b="b"/>
              <a:pathLst>
                <a:path w="256" h="224" extrusionOk="0">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665;p39"/>
            <p:cNvSpPr/>
            <p:nvPr/>
          </p:nvSpPr>
          <p:spPr>
            <a:xfrm>
              <a:off x="1521825" y="3426634"/>
              <a:ext cx="288560" cy="234396"/>
            </a:xfrm>
            <a:custGeom>
              <a:avLst/>
              <a:gdLst/>
              <a:ahLst/>
              <a:cxnLst/>
              <a:rect l="l" t="t" r="r" b="b"/>
              <a:pathLst>
                <a:path w="425" h="345" extrusionOk="0">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666;p39"/>
            <p:cNvSpPr/>
            <p:nvPr/>
          </p:nvSpPr>
          <p:spPr>
            <a:xfrm>
              <a:off x="1510757" y="3234903"/>
              <a:ext cx="299628" cy="227021"/>
            </a:xfrm>
            <a:custGeom>
              <a:avLst/>
              <a:gdLst/>
              <a:ahLst/>
              <a:cxnLst/>
              <a:rect l="l" t="t" r="r" b="b"/>
              <a:pathLst>
                <a:path w="441" h="334" extrusionOk="0">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729721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4" name="TextBox 3"/>
          <p:cNvSpPr txBox="1"/>
          <p:nvPr/>
        </p:nvSpPr>
        <p:spPr>
          <a:xfrm>
            <a:off x="3025697" y="4133384"/>
            <a:ext cx="6006791" cy="369332"/>
          </a:xfrm>
          <a:prstGeom prst="rect">
            <a:avLst/>
          </a:prstGeom>
          <a:noFill/>
        </p:spPr>
        <p:txBody>
          <a:bodyPr wrap="square" rtlCol="0">
            <a:spAutoFit/>
          </a:bodyPr>
          <a:lstStyle/>
          <a:p>
            <a:r>
              <a:rPr lang="en-AU" sz="1800" dirty="0">
                <a:solidFill>
                  <a:schemeClr val="bg1"/>
                </a:solidFill>
                <a:latin typeface="Calibri" panose="020F0502020204030204" pitchFamily="34" charset="0"/>
                <a:cs typeface="Calibri" panose="020F0502020204030204" pitchFamily="34" charset="0"/>
              </a:rPr>
              <a:t>Walking into a crowded room</a:t>
            </a:r>
          </a:p>
        </p:txBody>
      </p:sp>
      <p:pic>
        <p:nvPicPr>
          <p:cNvPr id="5124" name="Picture 4" descr="Two People Walk into a Crowded Room. | Figure painting, Dark art drawings,  Art inspi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1492" y="870846"/>
            <a:ext cx="3932121" cy="2598886"/>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62;p12"/>
          <p:cNvSpPr/>
          <p:nvPr/>
        </p:nvSpPr>
        <p:spPr>
          <a:xfrm>
            <a:off x="134745" y="10282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659;p39"/>
          <p:cNvGrpSpPr/>
          <p:nvPr/>
        </p:nvGrpSpPr>
        <p:grpSpPr>
          <a:xfrm>
            <a:off x="230458" y="230459"/>
            <a:ext cx="602166" cy="542691"/>
            <a:chOff x="1510757" y="3225422"/>
            <a:chExt cx="720214" cy="637347"/>
          </a:xfrm>
        </p:grpSpPr>
        <p:sp>
          <p:nvSpPr>
            <p:cNvPr id="7" name="Google Shape;660;p39"/>
            <p:cNvSpPr/>
            <p:nvPr/>
          </p:nvSpPr>
          <p:spPr>
            <a:xfrm>
              <a:off x="1774546" y="3475620"/>
              <a:ext cx="261417" cy="238347"/>
            </a:xfrm>
            <a:custGeom>
              <a:avLst/>
              <a:gdLst/>
              <a:ahLst/>
              <a:cxnLst/>
              <a:rect l="l" t="t" r="r" b="b"/>
              <a:pathLst>
                <a:path w="385" h="351" extrusionOk="0">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 name="Google Shape;661;p39"/>
            <p:cNvSpPr/>
            <p:nvPr/>
          </p:nvSpPr>
          <p:spPr>
            <a:xfrm>
              <a:off x="2000650" y="3426634"/>
              <a:ext cx="230321" cy="296287"/>
            </a:xfrm>
            <a:custGeom>
              <a:avLst/>
              <a:gdLst/>
              <a:ahLst/>
              <a:cxnLst/>
              <a:rect l="l" t="t" r="r" b="b"/>
              <a:pathLst>
                <a:path w="339" h="436" extrusionOk="0">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 name="Google Shape;662;p39"/>
            <p:cNvSpPr/>
            <p:nvPr/>
          </p:nvSpPr>
          <p:spPr>
            <a:xfrm>
              <a:off x="1774546" y="3225422"/>
              <a:ext cx="211874" cy="236503"/>
            </a:xfrm>
            <a:custGeom>
              <a:avLst/>
              <a:gdLst/>
              <a:ahLst/>
              <a:cxnLst/>
              <a:rect l="l" t="t" r="r" b="b"/>
              <a:pathLst>
                <a:path w="312" h="348" extrusionOk="0">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663;p39"/>
            <p:cNvSpPr/>
            <p:nvPr/>
          </p:nvSpPr>
          <p:spPr>
            <a:xfrm>
              <a:off x="1951107" y="3243857"/>
              <a:ext cx="274329" cy="218067"/>
            </a:xfrm>
            <a:custGeom>
              <a:avLst/>
              <a:gdLst/>
              <a:ahLst/>
              <a:cxnLst/>
              <a:rect l="l" t="t" r="r" b="b"/>
              <a:pathLst>
                <a:path w="404" h="321" extrusionOk="0">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664;p39"/>
            <p:cNvSpPr/>
            <p:nvPr/>
          </p:nvSpPr>
          <p:spPr>
            <a:xfrm>
              <a:off x="1858610" y="3710542"/>
              <a:ext cx="173926" cy="152226"/>
            </a:xfrm>
            <a:custGeom>
              <a:avLst/>
              <a:gdLst/>
              <a:ahLst/>
              <a:cxnLst/>
              <a:rect l="l" t="t" r="r" b="b"/>
              <a:pathLst>
                <a:path w="256" h="224" extrusionOk="0">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665;p39"/>
            <p:cNvSpPr/>
            <p:nvPr/>
          </p:nvSpPr>
          <p:spPr>
            <a:xfrm>
              <a:off x="1521825" y="3426634"/>
              <a:ext cx="288560" cy="234396"/>
            </a:xfrm>
            <a:custGeom>
              <a:avLst/>
              <a:gdLst/>
              <a:ahLst/>
              <a:cxnLst/>
              <a:rect l="l" t="t" r="r" b="b"/>
              <a:pathLst>
                <a:path w="425" h="345" extrusionOk="0">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 name="Google Shape;666;p39"/>
            <p:cNvSpPr/>
            <p:nvPr/>
          </p:nvSpPr>
          <p:spPr>
            <a:xfrm>
              <a:off x="1510757" y="3234903"/>
              <a:ext cx="299628" cy="227021"/>
            </a:xfrm>
            <a:custGeom>
              <a:avLst/>
              <a:gdLst/>
              <a:ahLst/>
              <a:cxnLst/>
              <a:rect l="l" t="t" r="r" b="b"/>
              <a:pathLst>
                <a:path w="441" h="334" extrusionOk="0">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848421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4" name="TextBox 3"/>
          <p:cNvSpPr txBox="1"/>
          <p:nvPr/>
        </p:nvSpPr>
        <p:spPr>
          <a:xfrm>
            <a:off x="3977265" y="4088779"/>
            <a:ext cx="6006791" cy="369332"/>
          </a:xfrm>
          <a:prstGeom prst="rect">
            <a:avLst/>
          </a:prstGeom>
          <a:noFill/>
        </p:spPr>
        <p:txBody>
          <a:bodyPr wrap="square" rtlCol="0">
            <a:spAutoFit/>
          </a:bodyPr>
          <a:lstStyle/>
          <a:p>
            <a:r>
              <a:rPr lang="en-AU" sz="1800" dirty="0">
                <a:solidFill>
                  <a:schemeClr val="bg1"/>
                </a:solidFill>
                <a:latin typeface="Calibri" panose="020F0502020204030204" pitchFamily="34" charset="0"/>
                <a:cs typeface="Calibri" panose="020F0502020204030204" pitchFamily="34" charset="0"/>
              </a:rPr>
              <a:t>Exams</a:t>
            </a:r>
          </a:p>
        </p:txBody>
      </p:sp>
      <p:pic>
        <p:nvPicPr>
          <p:cNvPr id="8194" name="Picture 2" descr="Online Supervised Exams - University of New England (U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872" y="1123137"/>
            <a:ext cx="4572000" cy="2571751"/>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62;p12"/>
          <p:cNvSpPr/>
          <p:nvPr/>
        </p:nvSpPr>
        <p:spPr>
          <a:xfrm>
            <a:off x="134745" y="10282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659;p39"/>
          <p:cNvGrpSpPr/>
          <p:nvPr/>
        </p:nvGrpSpPr>
        <p:grpSpPr>
          <a:xfrm>
            <a:off x="230458" y="230459"/>
            <a:ext cx="602166" cy="542691"/>
            <a:chOff x="1510757" y="3225422"/>
            <a:chExt cx="720214" cy="637347"/>
          </a:xfrm>
        </p:grpSpPr>
        <p:sp>
          <p:nvSpPr>
            <p:cNvPr id="7" name="Google Shape;660;p39"/>
            <p:cNvSpPr/>
            <p:nvPr/>
          </p:nvSpPr>
          <p:spPr>
            <a:xfrm>
              <a:off x="1774546" y="3475620"/>
              <a:ext cx="261417" cy="238347"/>
            </a:xfrm>
            <a:custGeom>
              <a:avLst/>
              <a:gdLst/>
              <a:ahLst/>
              <a:cxnLst/>
              <a:rect l="l" t="t" r="r" b="b"/>
              <a:pathLst>
                <a:path w="385" h="351" extrusionOk="0">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 name="Google Shape;661;p39"/>
            <p:cNvSpPr/>
            <p:nvPr/>
          </p:nvSpPr>
          <p:spPr>
            <a:xfrm>
              <a:off x="2000650" y="3426634"/>
              <a:ext cx="230321" cy="296287"/>
            </a:xfrm>
            <a:custGeom>
              <a:avLst/>
              <a:gdLst/>
              <a:ahLst/>
              <a:cxnLst/>
              <a:rect l="l" t="t" r="r" b="b"/>
              <a:pathLst>
                <a:path w="339" h="436" extrusionOk="0">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 name="Google Shape;662;p39"/>
            <p:cNvSpPr/>
            <p:nvPr/>
          </p:nvSpPr>
          <p:spPr>
            <a:xfrm>
              <a:off x="1774546" y="3225422"/>
              <a:ext cx="211874" cy="236503"/>
            </a:xfrm>
            <a:custGeom>
              <a:avLst/>
              <a:gdLst/>
              <a:ahLst/>
              <a:cxnLst/>
              <a:rect l="l" t="t" r="r" b="b"/>
              <a:pathLst>
                <a:path w="312" h="348" extrusionOk="0">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663;p39"/>
            <p:cNvSpPr/>
            <p:nvPr/>
          </p:nvSpPr>
          <p:spPr>
            <a:xfrm>
              <a:off x="1951107" y="3243857"/>
              <a:ext cx="274329" cy="218067"/>
            </a:xfrm>
            <a:custGeom>
              <a:avLst/>
              <a:gdLst/>
              <a:ahLst/>
              <a:cxnLst/>
              <a:rect l="l" t="t" r="r" b="b"/>
              <a:pathLst>
                <a:path w="404" h="321" extrusionOk="0">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664;p39"/>
            <p:cNvSpPr/>
            <p:nvPr/>
          </p:nvSpPr>
          <p:spPr>
            <a:xfrm>
              <a:off x="1858610" y="3710542"/>
              <a:ext cx="173926" cy="152226"/>
            </a:xfrm>
            <a:custGeom>
              <a:avLst/>
              <a:gdLst/>
              <a:ahLst/>
              <a:cxnLst/>
              <a:rect l="l" t="t" r="r" b="b"/>
              <a:pathLst>
                <a:path w="256" h="224" extrusionOk="0">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665;p39"/>
            <p:cNvSpPr/>
            <p:nvPr/>
          </p:nvSpPr>
          <p:spPr>
            <a:xfrm>
              <a:off x="1521825" y="3426634"/>
              <a:ext cx="288560" cy="234396"/>
            </a:xfrm>
            <a:custGeom>
              <a:avLst/>
              <a:gdLst/>
              <a:ahLst/>
              <a:cxnLst/>
              <a:rect l="l" t="t" r="r" b="b"/>
              <a:pathLst>
                <a:path w="425" h="345" extrusionOk="0">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 name="Google Shape;666;p39"/>
            <p:cNvSpPr/>
            <p:nvPr/>
          </p:nvSpPr>
          <p:spPr>
            <a:xfrm>
              <a:off x="1510757" y="3234903"/>
              <a:ext cx="299628" cy="227021"/>
            </a:xfrm>
            <a:custGeom>
              <a:avLst/>
              <a:gdLst/>
              <a:ahLst/>
              <a:cxnLst/>
              <a:rect l="l" t="t" r="r" b="b"/>
              <a:pathLst>
                <a:path w="441" h="334" extrusionOk="0">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4119763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3" name="TextBox 2"/>
          <p:cNvSpPr txBox="1"/>
          <p:nvPr/>
        </p:nvSpPr>
        <p:spPr>
          <a:xfrm>
            <a:off x="1635512" y="260194"/>
            <a:ext cx="5419493" cy="400110"/>
          </a:xfrm>
          <a:prstGeom prst="rect">
            <a:avLst/>
          </a:prstGeom>
          <a:noFill/>
        </p:spPr>
        <p:txBody>
          <a:bodyPr wrap="square" rtlCol="0">
            <a:spAutoFit/>
          </a:bodyPr>
          <a:lstStyle/>
          <a:p>
            <a:r>
              <a:rPr lang="en-AU" sz="2000" dirty="0">
                <a:solidFill>
                  <a:schemeClr val="bg1"/>
                </a:solidFill>
                <a:latin typeface="Calibri" panose="020F0502020204030204" pitchFamily="34" charset="0"/>
                <a:cs typeface="Calibri" panose="020F0502020204030204" pitchFamily="34" charset="0"/>
              </a:rPr>
              <a:t>We all experience and react to stress differently!</a:t>
            </a:r>
            <a:endParaRPr lang="en-AU" dirty="0">
              <a:solidFill>
                <a:schemeClr val="bg1"/>
              </a:solidFill>
              <a:latin typeface="Calibri" panose="020F0502020204030204" pitchFamily="34" charset="0"/>
              <a:cs typeface="Calibri" panose="020F0502020204030204" pitchFamily="34" charset="0"/>
            </a:endParaRPr>
          </a:p>
        </p:txBody>
      </p:sp>
      <p:grpSp>
        <p:nvGrpSpPr>
          <p:cNvPr id="4" name="Google Shape;330;p37"/>
          <p:cNvGrpSpPr/>
          <p:nvPr/>
        </p:nvGrpSpPr>
        <p:grpSpPr>
          <a:xfrm>
            <a:off x="2127391" y="2274266"/>
            <a:ext cx="1011200" cy="292500"/>
            <a:chOff x="271125" y="812725"/>
            <a:chExt cx="766525" cy="221725"/>
          </a:xfrm>
        </p:grpSpPr>
        <p:sp>
          <p:nvSpPr>
            <p:cNvPr id="5" name="Google Shape;331;p37"/>
            <p:cNvSpPr/>
            <p:nvPr/>
          </p:nvSpPr>
          <p:spPr>
            <a:xfrm>
              <a:off x="271125" y="921200"/>
              <a:ext cx="695775" cy="70775"/>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32;p37"/>
            <p:cNvSpPr/>
            <p:nvPr/>
          </p:nvSpPr>
          <p:spPr>
            <a:xfrm>
              <a:off x="858375" y="812725"/>
              <a:ext cx="179275" cy="221725"/>
            </a:xfrm>
            <a:custGeom>
              <a:avLst/>
              <a:gdLst/>
              <a:ahLst/>
              <a:cxnLst/>
              <a:rect l="l" t="t" r="r" b="b"/>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330;p37"/>
          <p:cNvGrpSpPr/>
          <p:nvPr/>
        </p:nvGrpSpPr>
        <p:grpSpPr>
          <a:xfrm>
            <a:off x="5279469" y="2341174"/>
            <a:ext cx="1011200" cy="292500"/>
            <a:chOff x="271125" y="812725"/>
            <a:chExt cx="766525" cy="221725"/>
          </a:xfrm>
        </p:grpSpPr>
        <p:sp>
          <p:nvSpPr>
            <p:cNvPr id="8" name="Google Shape;331;p37"/>
            <p:cNvSpPr/>
            <p:nvPr/>
          </p:nvSpPr>
          <p:spPr>
            <a:xfrm>
              <a:off x="271125" y="921200"/>
              <a:ext cx="695775" cy="70775"/>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32;p37"/>
            <p:cNvSpPr/>
            <p:nvPr/>
          </p:nvSpPr>
          <p:spPr>
            <a:xfrm>
              <a:off x="858375" y="812725"/>
              <a:ext cx="179275" cy="221725"/>
            </a:xfrm>
            <a:custGeom>
              <a:avLst/>
              <a:gdLst/>
              <a:ahLst/>
              <a:cxnLst/>
              <a:rect l="l" t="t" r="r" b="b"/>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335;p37"/>
          <p:cNvSpPr/>
          <p:nvPr/>
        </p:nvSpPr>
        <p:spPr>
          <a:xfrm>
            <a:off x="451155" y="1857373"/>
            <a:ext cx="1477672" cy="1413500"/>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35;p37"/>
          <p:cNvSpPr/>
          <p:nvPr/>
        </p:nvSpPr>
        <p:spPr>
          <a:xfrm>
            <a:off x="3424814" y="1872241"/>
            <a:ext cx="1477672" cy="1413500"/>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35;p37"/>
          <p:cNvSpPr/>
          <p:nvPr/>
        </p:nvSpPr>
        <p:spPr>
          <a:xfrm>
            <a:off x="6718141" y="1901978"/>
            <a:ext cx="1477672" cy="1413500"/>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631902" y="2326888"/>
            <a:ext cx="1159727" cy="307777"/>
          </a:xfrm>
          <a:prstGeom prst="rect">
            <a:avLst/>
          </a:prstGeom>
          <a:noFill/>
        </p:spPr>
        <p:txBody>
          <a:bodyPr wrap="square" rtlCol="0">
            <a:spAutoFit/>
          </a:bodyPr>
          <a:lstStyle/>
          <a:p>
            <a:r>
              <a:rPr lang="en-AU" dirty="0">
                <a:solidFill>
                  <a:schemeClr val="bg1"/>
                </a:solidFill>
                <a:latin typeface="Lucida Handwriting" panose="03010101010101010101" pitchFamily="66" charset="0"/>
              </a:rPr>
              <a:t>thoughts</a:t>
            </a:r>
          </a:p>
        </p:txBody>
      </p:sp>
      <p:sp>
        <p:nvSpPr>
          <p:cNvPr id="13" name="TextBox 12"/>
          <p:cNvSpPr txBox="1"/>
          <p:nvPr/>
        </p:nvSpPr>
        <p:spPr>
          <a:xfrm>
            <a:off x="3631580" y="2293434"/>
            <a:ext cx="1159727" cy="307777"/>
          </a:xfrm>
          <a:prstGeom prst="rect">
            <a:avLst/>
          </a:prstGeom>
          <a:noFill/>
        </p:spPr>
        <p:txBody>
          <a:bodyPr wrap="square" rtlCol="0">
            <a:spAutoFit/>
          </a:bodyPr>
          <a:lstStyle/>
          <a:p>
            <a:r>
              <a:rPr lang="en-AU" dirty="0">
                <a:solidFill>
                  <a:schemeClr val="bg1"/>
                </a:solidFill>
                <a:latin typeface="Lucida Handwriting" panose="03010101010101010101" pitchFamily="66" charset="0"/>
              </a:rPr>
              <a:t>feelings</a:t>
            </a:r>
          </a:p>
        </p:txBody>
      </p:sp>
      <p:sp>
        <p:nvSpPr>
          <p:cNvPr id="14" name="TextBox 13"/>
          <p:cNvSpPr txBox="1"/>
          <p:nvPr/>
        </p:nvSpPr>
        <p:spPr>
          <a:xfrm>
            <a:off x="6831981" y="2345473"/>
            <a:ext cx="1356732" cy="307777"/>
          </a:xfrm>
          <a:prstGeom prst="rect">
            <a:avLst/>
          </a:prstGeom>
          <a:noFill/>
        </p:spPr>
        <p:txBody>
          <a:bodyPr wrap="square" rtlCol="0">
            <a:spAutoFit/>
          </a:bodyPr>
          <a:lstStyle/>
          <a:p>
            <a:r>
              <a:rPr lang="en-AU" dirty="0">
                <a:solidFill>
                  <a:schemeClr val="bg1"/>
                </a:solidFill>
                <a:latin typeface="Lucida Handwriting" panose="03010101010101010101" pitchFamily="66" charset="0"/>
              </a:rPr>
              <a:t>behaviour</a:t>
            </a:r>
          </a:p>
        </p:txBody>
      </p:sp>
      <p:sp>
        <p:nvSpPr>
          <p:cNvPr id="15" name="TextBox 14"/>
          <p:cNvSpPr txBox="1"/>
          <p:nvPr/>
        </p:nvSpPr>
        <p:spPr>
          <a:xfrm>
            <a:off x="275063" y="3635298"/>
            <a:ext cx="1888274" cy="646331"/>
          </a:xfrm>
          <a:prstGeom prst="rect">
            <a:avLst/>
          </a:prstGeom>
          <a:noFill/>
        </p:spPr>
        <p:txBody>
          <a:bodyPr wrap="square" rtlCol="0">
            <a:spAutoFit/>
          </a:bodyPr>
          <a:lstStyle/>
          <a:p>
            <a:pPr algn="ctr"/>
            <a:r>
              <a:rPr lang="en-AU" sz="1800" dirty="0">
                <a:solidFill>
                  <a:schemeClr val="accent6">
                    <a:lumMod val="75000"/>
                  </a:schemeClr>
                </a:solidFill>
                <a:latin typeface="Calibri" panose="020F0502020204030204" pitchFamily="34" charset="0"/>
                <a:cs typeface="Calibri" panose="020F0502020204030204" pitchFamily="34" charset="0"/>
              </a:rPr>
              <a:t>I haven’t studied hard enough</a:t>
            </a:r>
            <a:endParaRPr lang="en-AU" dirty="0">
              <a:solidFill>
                <a:schemeClr val="accent6">
                  <a:lumMod val="75000"/>
                </a:schemeClr>
              </a:solidFill>
              <a:latin typeface="Calibri" panose="020F0502020204030204" pitchFamily="34" charset="0"/>
              <a:cs typeface="Calibri" panose="020F0502020204030204" pitchFamily="34" charset="0"/>
            </a:endParaRPr>
          </a:p>
        </p:txBody>
      </p:sp>
      <p:sp>
        <p:nvSpPr>
          <p:cNvPr id="16" name="TextBox 15"/>
          <p:cNvSpPr txBox="1"/>
          <p:nvPr/>
        </p:nvSpPr>
        <p:spPr>
          <a:xfrm>
            <a:off x="3267307" y="3601844"/>
            <a:ext cx="1888274" cy="646331"/>
          </a:xfrm>
          <a:prstGeom prst="rect">
            <a:avLst/>
          </a:prstGeom>
          <a:noFill/>
        </p:spPr>
        <p:txBody>
          <a:bodyPr wrap="square" rtlCol="0">
            <a:spAutoFit/>
          </a:bodyPr>
          <a:lstStyle/>
          <a:p>
            <a:pPr algn="ctr"/>
            <a:r>
              <a:rPr lang="en-AU" sz="1800" dirty="0">
                <a:solidFill>
                  <a:schemeClr val="accent6">
                    <a:lumMod val="75000"/>
                  </a:schemeClr>
                </a:solidFill>
                <a:latin typeface="Calibri" panose="020F0502020204030204" pitchFamily="34" charset="0"/>
                <a:cs typeface="Calibri" panose="020F0502020204030204" pitchFamily="34" charset="0"/>
              </a:rPr>
              <a:t>Shame and embarrassment</a:t>
            </a:r>
            <a:endParaRPr lang="en-AU" dirty="0">
              <a:solidFill>
                <a:schemeClr val="accent6">
                  <a:lumMod val="75000"/>
                </a:schemeClr>
              </a:solidFill>
              <a:latin typeface="Calibri" panose="020F0502020204030204" pitchFamily="34" charset="0"/>
              <a:cs typeface="Calibri" panose="020F0502020204030204" pitchFamily="34" charset="0"/>
            </a:endParaRPr>
          </a:p>
        </p:txBody>
      </p:sp>
      <p:sp>
        <p:nvSpPr>
          <p:cNvPr id="17" name="TextBox 16"/>
          <p:cNvSpPr txBox="1"/>
          <p:nvPr/>
        </p:nvSpPr>
        <p:spPr>
          <a:xfrm>
            <a:off x="6278136" y="3616713"/>
            <a:ext cx="1888274" cy="646331"/>
          </a:xfrm>
          <a:prstGeom prst="rect">
            <a:avLst/>
          </a:prstGeom>
          <a:noFill/>
        </p:spPr>
        <p:txBody>
          <a:bodyPr wrap="square" rtlCol="0">
            <a:spAutoFit/>
          </a:bodyPr>
          <a:lstStyle/>
          <a:p>
            <a:pPr algn="ctr"/>
            <a:r>
              <a:rPr lang="en-AU" sz="1800" dirty="0">
                <a:solidFill>
                  <a:schemeClr val="accent6">
                    <a:lumMod val="75000"/>
                  </a:schemeClr>
                </a:solidFill>
                <a:latin typeface="Calibri" panose="020F0502020204030204" pitchFamily="34" charset="0"/>
                <a:cs typeface="Calibri" panose="020F0502020204030204" pitchFamily="34" charset="0"/>
              </a:rPr>
              <a:t>Netflix as a distractor</a:t>
            </a:r>
            <a:endParaRPr lang="en-AU" dirty="0">
              <a:solidFill>
                <a:schemeClr val="accent6">
                  <a:lumMod val="75000"/>
                </a:schemeClr>
              </a:solidFill>
              <a:latin typeface="Calibri" panose="020F0502020204030204" pitchFamily="34" charset="0"/>
              <a:cs typeface="Calibri" panose="020F0502020204030204" pitchFamily="34" charset="0"/>
            </a:endParaRPr>
          </a:p>
        </p:txBody>
      </p:sp>
      <p:sp>
        <p:nvSpPr>
          <p:cNvPr id="18" name="Google Shape;62;p12"/>
          <p:cNvSpPr/>
          <p:nvPr/>
        </p:nvSpPr>
        <p:spPr>
          <a:xfrm>
            <a:off x="134745" y="10282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659;p39"/>
          <p:cNvGrpSpPr/>
          <p:nvPr/>
        </p:nvGrpSpPr>
        <p:grpSpPr>
          <a:xfrm>
            <a:off x="230458" y="230459"/>
            <a:ext cx="602166" cy="542691"/>
            <a:chOff x="1510757" y="3225422"/>
            <a:chExt cx="720214" cy="637347"/>
          </a:xfrm>
        </p:grpSpPr>
        <p:sp>
          <p:nvSpPr>
            <p:cNvPr id="20" name="Google Shape;660;p39"/>
            <p:cNvSpPr/>
            <p:nvPr/>
          </p:nvSpPr>
          <p:spPr>
            <a:xfrm>
              <a:off x="1774546" y="3475620"/>
              <a:ext cx="261417" cy="238347"/>
            </a:xfrm>
            <a:custGeom>
              <a:avLst/>
              <a:gdLst/>
              <a:ahLst/>
              <a:cxnLst/>
              <a:rect l="l" t="t" r="r" b="b"/>
              <a:pathLst>
                <a:path w="385" h="351" extrusionOk="0">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1" name="Google Shape;661;p39"/>
            <p:cNvSpPr/>
            <p:nvPr/>
          </p:nvSpPr>
          <p:spPr>
            <a:xfrm>
              <a:off x="2000650" y="3426634"/>
              <a:ext cx="230321" cy="296287"/>
            </a:xfrm>
            <a:custGeom>
              <a:avLst/>
              <a:gdLst/>
              <a:ahLst/>
              <a:cxnLst/>
              <a:rect l="l" t="t" r="r" b="b"/>
              <a:pathLst>
                <a:path w="339" h="436" extrusionOk="0">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2" name="Google Shape;662;p39"/>
            <p:cNvSpPr/>
            <p:nvPr/>
          </p:nvSpPr>
          <p:spPr>
            <a:xfrm>
              <a:off x="1774546" y="3225422"/>
              <a:ext cx="211874" cy="236503"/>
            </a:xfrm>
            <a:custGeom>
              <a:avLst/>
              <a:gdLst/>
              <a:ahLst/>
              <a:cxnLst/>
              <a:rect l="l" t="t" r="r" b="b"/>
              <a:pathLst>
                <a:path w="312" h="348" extrusionOk="0">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3" name="Google Shape;663;p39"/>
            <p:cNvSpPr/>
            <p:nvPr/>
          </p:nvSpPr>
          <p:spPr>
            <a:xfrm>
              <a:off x="1951107" y="3243857"/>
              <a:ext cx="274329" cy="218067"/>
            </a:xfrm>
            <a:custGeom>
              <a:avLst/>
              <a:gdLst/>
              <a:ahLst/>
              <a:cxnLst/>
              <a:rect l="l" t="t" r="r" b="b"/>
              <a:pathLst>
                <a:path w="404" h="321" extrusionOk="0">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4" name="Google Shape;664;p39"/>
            <p:cNvSpPr/>
            <p:nvPr/>
          </p:nvSpPr>
          <p:spPr>
            <a:xfrm>
              <a:off x="1858610" y="3710542"/>
              <a:ext cx="173926" cy="152226"/>
            </a:xfrm>
            <a:custGeom>
              <a:avLst/>
              <a:gdLst/>
              <a:ahLst/>
              <a:cxnLst/>
              <a:rect l="l" t="t" r="r" b="b"/>
              <a:pathLst>
                <a:path w="256" h="224" extrusionOk="0">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5" name="Google Shape;665;p39"/>
            <p:cNvSpPr/>
            <p:nvPr/>
          </p:nvSpPr>
          <p:spPr>
            <a:xfrm>
              <a:off x="1521825" y="3426634"/>
              <a:ext cx="288560" cy="234396"/>
            </a:xfrm>
            <a:custGeom>
              <a:avLst/>
              <a:gdLst/>
              <a:ahLst/>
              <a:cxnLst/>
              <a:rect l="l" t="t" r="r" b="b"/>
              <a:pathLst>
                <a:path w="425" h="345" extrusionOk="0">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6" name="Google Shape;666;p39"/>
            <p:cNvSpPr/>
            <p:nvPr/>
          </p:nvSpPr>
          <p:spPr>
            <a:xfrm>
              <a:off x="1510757" y="3234903"/>
              <a:ext cx="299628" cy="227021"/>
            </a:xfrm>
            <a:custGeom>
              <a:avLst/>
              <a:gdLst/>
              <a:ahLst/>
              <a:cxnLst/>
              <a:rect l="l" t="t" r="r" b="b"/>
              <a:pathLst>
                <a:path w="441" h="334" extrusionOk="0">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731480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3" name="TextBox 2"/>
          <p:cNvSpPr txBox="1"/>
          <p:nvPr/>
        </p:nvSpPr>
        <p:spPr>
          <a:xfrm>
            <a:off x="1635512" y="260194"/>
            <a:ext cx="5419493" cy="400110"/>
          </a:xfrm>
          <a:prstGeom prst="rect">
            <a:avLst/>
          </a:prstGeom>
          <a:noFill/>
        </p:spPr>
        <p:txBody>
          <a:bodyPr wrap="square" rtlCol="0">
            <a:spAutoFit/>
          </a:bodyPr>
          <a:lstStyle/>
          <a:p>
            <a:r>
              <a:rPr lang="en-AU" sz="2000" dirty="0">
                <a:solidFill>
                  <a:schemeClr val="bg1"/>
                </a:solidFill>
                <a:latin typeface="Calibri" panose="020F0502020204030204" pitchFamily="34" charset="0"/>
                <a:cs typeface="Calibri" panose="020F0502020204030204" pitchFamily="34" charset="0"/>
              </a:rPr>
              <a:t>We all experience and react to stress differently!</a:t>
            </a:r>
            <a:endParaRPr lang="en-AU" dirty="0">
              <a:solidFill>
                <a:schemeClr val="bg1"/>
              </a:solidFill>
              <a:latin typeface="Calibri" panose="020F0502020204030204" pitchFamily="34" charset="0"/>
              <a:cs typeface="Calibri" panose="020F0502020204030204" pitchFamily="34" charset="0"/>
            </a:endParaRPr>
          </a:p>
        </p:txBody>
      </p:sp>
      <p:grpSp>
        <p:nvGrpSpPr>
          <p:cNvPr id="4" name="Google Shape;330;p37"/>
          <p:cNvGrpSpPr/>
          <p:nvPr/>
        </p:nvGrpSpPr>
        <p:grpSpPr>
          <a:xfrm>
            <a:off x="2127391" y="2274266"/>
            <a:ext cx="1011200" cy="292500"/>
            <a:chOff x="271125" y="812725"/>
            <a:chExt cx="766525" cy="221725"/>
          </a:xfrm>
        </p:grpSpPr>
        <p:sp>
          <p:nvSpPr>
            <p:cNvPr id="5" name="Google Shape;331;p37"/>
            <p:cNvSpPr/>
            <p:nvPr/>
          </p:nvSpPr>
          <p:spPr>
            <a:xfrm>
              <a:off x="271125" y="921200"/>
              <a:ext cx="695775" cy="70775"/>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32;p37"/>
            <p:cNvSpPr/>
            <p:nvPr/>
          </p:nvSpPr>
          <p:spPr>
            <a:xfrm>
              <a:off x="858375" y="812725"/>
              <a:ext cx="179275" cy="221725"/>
            </a:xfrm>
            <a:custGeom>
              <a:avLst/>
              <a:gdLst/>
              <a:ahLst/>
              <a:cxnLst/>
              <a:rect l="l" t="t" r="r" b="b"/>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330;p37"/>
          <p:cNvGrpSpPr/>
          <p:nvPr/>
        </p:nvGrpSpPr>
        <p:grpSpPr>
          <a:xfrm>
            <a:off x="5279469" y="2341174"/>
            <a:ext cx="1011200" cy="292500"/>
            <a:chOff x="271125" y="812725"/>
            <a:chExt cx="766525" cy="221725"/>
          </a:xfrm>
        </p:grpSpPr>
        <p:sp>
          <p:nvSpPr>
            <p:cNvPr id="8" name="Google Shape;331;p37"/>
            <p:cNvSpPr/>
            <p:nvPr/>
          </p:nvSpPr>
          <p:spPr>
            <a:xfrm>
              <a:off x="271125" y="921200"/>
              <a:ext cx="695775" cy="70775"/>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32;p37"/>
            <p:cNvSpPr/>
            <p:nvPr/>
          </p:nvSpPr>
          <p:spPr>
            <a:xfrm>
              <a:off x="858375" y="812725"/>
              <a:ext cx="179275" cy="221725"/>
            </a:xfrm>
            <a:custGeom>
              <a:avLst/>
              <a:gdLst/>
              <a:ahLst/>
              <a:cxnLst/>
              <a:rect l="l" t="t" r="r" b="b"/>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335;p37"/>
          <p:cNvSpPr/>
          <p:nvPr/>
        </p:nvSpPr>
        <p:spPr>
          <a:xfrm>
            <a:off x="451155" y="1857373"/>
            <a:ext cx="1477672" cy="1413500"/>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35;p37"/>
          <p:cNvSpPr/>
          <p:nvPr/>
        </p:nvSpPr>
        <p:spPr>
          <a:xfrm>
            <a:off x="3424814" y="1872241"/>
            <a:ext cx="1477672" cy="1413500"/>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35;p37"/>
          <p:cNvSpPr/>
          <p:nvPr/>
        </p:nvSpPr>
        <p:spPr>
          <a:xfrm>
            <a:off x="6718141" y="1901978"/>
            <a:ext cx="1477672" cy="1413500"/>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631902" y="2326888"/>
            <a:ext cx="1159727" cy="307777"/>
          </a:xfrm>
          <a:prstGeom prst="rect">
            <a:avLst/>
          </a:prstGeom>
          <a:noFill/>
        </p:spPr>
        <p:txBody>
          <a:bodyPr wrap="square" rtlCol="0">
            <a:spAutoFit/>
          </a:bodyPr>
          <a:lstStyle/>
          <a:p>
            <a:r>
              <a:rPr lang="en-AU" dirty="0">
                <a:solidFill>
                  <a:schemeClr val="bg1"/>
                </a:solidFill>
                <a:latin typeface="Lucida Handwriting" panose="03010101010101010101" pitchFamily="66" charset="0"/>
              </a:rPr>
              <a:t>thoughts</a:t>
            </a:r>
          </a:p>
        </p:txBody>
      </p:sp>
      <p:sp>
        <p:nvSpPr>
          <p:cNvPr id="13" name="TextBox 12"/>
          <p:cNvSpPr txBox="1"/>
          <p:nvPr/>
        </p:nvSpPr>
        <p:spPr>
          <a:xfrm>
            <a:off x="3631580" y="2293434"/>
            <a:ext cx="1159727" cy="307777"/>
          </a:xfrm>
          <a:prstGeom prst="rect">
            <a:avLst/>
          </a:prstGeom>
          <a:noFill/>
        </p:spPr>
        <p:txBody>
          <a:bodyPr wrap="square" rtlCol="0">
            <a:spAutoFit/>
          </a:bodyPr>
          <a:lstStyle/>
          <a:p>
            <a:r>
              <a:rPr lang="en-AU" dirty="0">
                <a:solidFill>
                  <a:schemeClr val="bg1"/>
                </a:solidFill>
                <a:latin typeface="Lucida Handwriting" panose="03010101010101010101" pitchFamily="66" charset="0"/>
              </a:rPr>
              <a:t>feelings</a:t>
            </a:r>
          </a:p>
        </p:txBody>
      </p:sp>
      <p:sp>
        <p:nvSpPr>
          <p:cNvPr id="14" name="TextBox 13"/>
          <p:cNvSpPr txBox="1"/>
          <p:nvPr/>
        </p:nvSpPr>
        <p:spPr>
          <a:xfrm>
            <a:off x="6831981" y="2345473"/>
            <a:ext cx="1356732" cy="307777"/>
          </a:xfrm>
          <a:prstGeom prst="rect">
            <a:avLst/>
          </a:prstGeom>
          <a:noFill/>
        </p:spPr>
        <p:txBody>
          <a:bodyPr wrap="square" rtlCol="0">
            <a:spAutoFit/>
          </a:bodyPr>
          <a:lstStyle/>
          <a:p>
            <a:r>
              <a:rPr lang="en-AU" dirty="0">
                <a:solidFill>
                  <a:schemeClr val="bg1"/>
                </a:solidFill>
                <a:latin typeface="Lucida Handwriting" panose="03010101010101010101" pitchFamily="66" charset="0"/>
              </a:rPr>
              <a:t>behaviour</a:t>
            </a:r>
          </a:p>
        </p:txBody>
      </p:sp>
      <p:sp>
        <p:nvSpPr>
          <p:cNvPr id="15" name="TextBox 14"/>
          <p:cNvSpPr txBox="1"/>
          <p:nvPr/>
        </p:nvSpPr>
        <p:spPr>
          <a:xfrm>
            <a:off x="178419" y="3256157"/>
            <a:ext cx="1888274" cy="646331"/>
          </a:xfrm>
          <a:prstGeom prst="rect">
            <a:avLst/>
          </a:prstGeom>
          <a:noFill/>
        </p:spPr>
        <p:txBody>
          <a:bodyPr wrap="square" rtlCol="0">
            <a:spAutoFit/>
          </a:bodyPr>
          <a:lstStyle/>
          <a:p>
            <a:pPr algn="ctr"/>
            <a:r>
              <a:rPr lang="en-AU" sz="1800" dirty="0">
                <a:solidFill>
                  <a:schemeClr val="accent6">
                    <a:lumMod val="75000"/>
                  </a:schemeClr>
                </a:solidFill>
                <a:latin typeface="Calibri" panose="020F0502020204030204" pitchFamily="34" charset="0"/>
                <a:cs typeface="Calibri" panose="020F0502020204030204" pitchFamily="34" charset="0"/>
              </a:rPr>
              <a:t>I haven’t studied hard enough</a:t>
            </a:r>
            <a:endParaRPr lang="en-AU" dirty="0">
              <a:solidFill>
                <a:schemeClr val="accent6">
                  <a:lumMod val="75000"/>
                </a:schemeClr>
              </a:solidFill>
              <a:latin typeface="Calibri" panose="020F0502020204030204" pitchFamily="34" charset="0"/>
              <a:cs typeface="Calibri" panose="020F0502020204030204" pitchFamily="34" charset="0"/>
            </a:endParaRPr>
          </a:p>
        </p:txBody>
      </p:sp>
      <p:sp>
        <p:nvSpPr>
          <p:cNvPr id="16" name="TextBox 15"/>
          <p:cNvSpPr txBox="1"/>
          <p:nvPr/>
        </p:nvSpPr>
        <p:spPr>
          <a:xfrm>
            <a:off x="553844" y="4382430"/>
            <a:ext cx="1888274" cy="369332"/>
          </a:xfrm>
          <a:prstGeom prst="rect">
            <a:avLst/>
          </a:prstGeom>
          <a:noFill/>
        </p:spPr>
        <p:txBody>
          <a:bodyPr wrap="square" rtlCol="0">
            <a:spAutoFit/>
          </a:bodyPr>
          <a:lstStyle/>
          <a:p>
            <a:pPr algn="ctr"/>
            <a:r>
              <a:rPr lang="en-AU" sz="1800" dirty="0">
                <a:solidFill>
                  <a:srgbClr val="92D050"/>
                </a:solidFill>
                <a:latin typeface="Calibri" panose="020F0502020204030204" pitchFamily="34" charset="0"/>
                <a:cs typeface="Calibri" panose="020F0502020204030204" pitchFamily="34" charset="0"/>
              </a:rPr>
              <a:t>I’ll start now</a:t>
            </a:r>
            <a:endParaRPr lang="en-AU" dirty="0">
              <a:solidFill>
                <a:srgbClr val="92D050"/>
              </a:solidFill>
              <a:latin typeface="Calibri" panose="020F0502020204030204" pitchFamily="34" charset="0"/>
              <a:cs typeface="Calibri" panose="020F0502020204030204" pitchFamily="34" charset="0"/>
            </a:endParaRPr>
          </a:p>
        </p:txBody>
      </p:sp>
      <p:grpSp>
        <p:nvGrpSpPr>
          <p:cNvPr id="17" name="Google Shape;330;p37"/>
          <p:cNvGrpSpPr/>
          <p:nvPr/>
        </p:nvGrpSpPr>
        <p:grpSpPr>
          <a:xfrm rot="2830914">
            <a:off x="959909" y="3916891"/>
            <a:ext cx="461697" cy="314821"/>
            <a:chOff x="271125" y="812725"/>
            <a:chExt cx="766525" cy="221725"/>
          </a:xfrm>
        </p:grpSpPr>
        <p:sp>
          <p:nvSpPr>
            <p:cNvPr id="18" name="Google Shape;331;p37"/>
            <p:cNvSpPr/>
            <p:nvPr/>
          </p:nvSpPr>
          <p:spPr>
            <a:xfrm>
              <a:off x="271125" y="921200"/>
              <a:ext cx="695775" cy="70775"/>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32;p37"/>
            <p:cNvSpPr/>
            <p:nvPr/>
          </p:nvSpPr>
          <p:spPr>
            <a:xfrm>
              <a:off x="858375" y="812725"/>
              <a:ext cx="179275" cy="221725"/>
            </a:xfrm>
            <a:custGeom>
              <a:avLst/>
              <a:gdLst/>
              <a:ahLst/>
              <a:cxnLst/>
              <a:rect l="l" t="t" r="r" b="b"/>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9"/>
          <p:cNvSpPr txBox="1"/>
          <p:nvPr/>
        </p:nvSpPr>
        <p:spPr>
          <a:xfrm>
            <a:off x="3196683" y="4252333"/>
            <a:ext cx="1888274" cy="338554"/>
          </a:xfrm>
          <a:prstGeom prst="rect">
            <a:avLst/>
          </a:prstGeom>
          <a:noFill/>
        </p:spPr>
        <p:txBody>
          <a:bodyPr wrap="square" rtlCol="0">
            <a:spAutoFit/>
          </a:bodyPr>
          <a:lstStyle/>
          <a:p>
            <a:pPr algn="ctr"/>
            <a:r>
              <a:rPr lang="en-AU" sz="1600" dirty="0">
                <a:solidFill>
                  <a:srgbClr val="92D050"/>
                </a:solidFill>
                <a:latin typeface="Calibri" panose="020F0502020204030204" pitchFamily="34" charset="0"/>
                <a:cs typeface="Calibri" panose="020F0502020204030204" pitchFamily="34" charset="0"/>
              </a:rPr>
              <a:t>Hope and relief</a:t>
            </a:r>
            <a:endParaRPr lang="en-AU" dirty="0">
              <a:solidFill>
                <a:srgbClr val="92D050"/>
              </a:solidFill>
              <a:latin typeface="Calibri" panose="020F0502020204030204" pitchFamily="34" charset="0"/>
              <a:cs typeface="Calibri" panose="020F0502020204030204" pitchFamily="34" charset="0"/>
            </a:endParaRPr>
          </a:p>
        </p:txBody>
      </p:sp>
      <p:sp>
        <p:nvSpPr>
          <p:cNvPr id="21" name="TextBox 20"/>
          <p:cNvSpPr txBox="1"/>
          <p:nvPr/>
        </p:nvSpPr>
        <p:spPr>
          <a:xfrm>
            <a:off x="6319024" y="3798850"/>
            <a:ext cx="1888274" cy="1200329"/>
          </a:xfrm>
          <a:prstGeom prst="rect">
            <a:avLst/>
          </a:prstGeom>
          <a:noFill/>
        </p:spPr>
        <p:txBody>
          <a:bodyPr wrap="square" rtlCol="0">
            <a:spAutoFit/>
          </a:bodyPr>
          <a:lstStyle/>
          <a:p>
            <a:pPr algn="ctr"/>
            <a:r>
              <a:rPr lang="en-AU" sz="1800" dirty="0">
                <a:solidFill>
                  <a:srgbClr val="92D050"/>
                </a:solidFill>
                <a:latin typeface="Calibri" panose="020F0502020204030204" pitchFamily="34" charset="0"/>
                <a:cs typeface="Calibri" panose="020F0502020204030204" pitchFamily="34" charset="0"/>
              </a:rPr>
              <a:t>Gettin’ it done!</a:t>
            </a:r>
          </a:p>
          <a:p>
            <a:pPr algn="ctr"/>
            <a:r>
              <a:rPr lang="en-AU" sz="1800" dirty="0">
                <a:solidFill>
                  <a:srgbClr val="92D050"/>
                </a:solidFill>
                <a:latin typeface="Calibri" panose="020F0502020204030204" pitchFamily="34" charset="0"/>
                <a:cs typeface="Calibri" panose="020F0502020204030204" pitchFamily="34" charset="0"/>
              </a:rPr>
              <a:t>*then reward yourself with Netflix </a:t>
            </a:r>
            <a:endParaRPr lang="en-AU" dirty="0">
              <a:solidFill>
                <a:srgbClr val="92D050"/>
              </a:solidFill>
              <a:latin typeface="Calibri" panose="020F0502020204030204" pitchFamily="34" charset="0"/>
              <a:cs typeface="Calibri" panose="020F0502020204030204" pitchFamily="34" charset="0"/>
            </a:endParaRPr>
          </a:p>
        </p:txBody>
      </p:sp>
      <p:sp>
        <p:nvSpPr>
          <p:cNvPr id="22" name="AutoShape 2" descr="ð Winking Face With Tongue Emoj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9220" name="Picture 4" descr="The Definitive Guide to Romantically Inclined Emoji Usage | Insomni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4605" y="4644172"/>
            <a:ext cx="303793" cy="303793"/>
          </a:xfrm>
          <a:prstGeom prst="rect">
            <a:avLst/>
          </a:prstGeom>
          <a:noFill/>
          <a:extLst>
            <a:ext uri="{909E8E84-426E-40DD-AFC4-6F175D3DCCD1}">
              <a14:hiddenFill xmlns:a14="http://schemas.microsoft.com/office/drawing/2010/main">
                <a:solidFill>
                  <a:srgbClr val="FFFFFF"/>
                </a:solidFill>
              </a14:hiddenFill>
            </a:ext>
          </a:extLst>
        </p:spPr>
      </p:pic>
      <p:sp>
        <p:nvSpPr>
          <p:cNvPr id="24" name="Google Shape;62;p12"/>
          <p:cNvSpPr/>
          <p:nvPr/>
        </p:nvSpPr>
        <p:spPr>
          <a:xfrm>
            <a:off x="134745" y="10282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659;p39"/>
          <p:cNvGrpSpPr/>
          <p:nvPr/>
        </p:nvGrpSpPr>
        <p:grpSpPr>
          <a:xfrm>
            <a:off x="230458" y="230459"/>
            <a:ext cx="602166" cy="542691"/>
            <a:chOff x="1510757" y="3225422"/>
            <a:chExt cx="720214" cy="637347"/>
          </a:xfrm>
        </p:grpSpPr>
        <p:sp>
          <p:nvSpPr>
            <p:cNvPr id="26" name="Google Shape;660;p39"/>
            <p:cNvSpPr/>
            <p:nvPr/>
          </p:nvSpPr>
          <p:spPr>
            <a:xfrm>
              <a:off x="1774546" y="3475620"/>
              <a:ext cx="261417" cy="238347"/>
            </a:xfrm>
            <a:custGeom>
              <a:avLst/>
              <a:gdLst/>
              <a:ahLst/>
              <a:cxnLst/>
              <a:rect l="l" t="t" r="r" b="b"/>
              <a:pathLst>
                <a:path w="385" h="351" extrusionOk="0">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7" name="Google Shape;661;p39"/>
            <p:cNvSpPr/>
            <p:nvPr/>
          </p:nvSpPr>
          <p:spPr>
            <a:xfrm>
              <a:off x="2000650" y="3426634"/>
              <a:ext cx="230321" cy="296287"/>
            </a:xfrm>
            <a:custGeom>
              <a:avLst/>
              <a:gdLst/>
              <a:ahLst/>
              <a:cxnLst/>
              <a:rect l="l" t="t" r="r" b="b"/>
              <a:pathLst>
                <a:path w="339" h="436" extrusionOk="0">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8" name="Google Shape;662;p39"/>
            <p:cNvSpPr/>
            <p:nvPr/>
          </p:nvSpPr>
          <p:spPr>
            <a:xfrm>
              <a:off x="1774546" y="3225422"/>
              <a:ext cx="211874" cy="236503"/>
            </a:xfrm>
            <a:custGeom>
              <a:avLst/>
              <a:gdLst/>
              <a:ahLst/>
              <a:cxnLst/>
              <a:rect l="l" t="t" r="r" b="b"/>
              <a:pathLst>
                <a:path w="312" h="348" extrusionOk="0">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9" name="Google Shape;663;p39"/>
            <p:cNvSpPr/>
            <p:nvPr/>
          </p:nvSpPr>
          <p:spPr>
            <a:xfrm>
              <a:off x="1951107" y="3243857"/>
              <a:ext cx="274329" cy="218067"/>
            </a:xfrm>
            <a:custGeom>
              <a:avLst/>
              <a:gdLst/>
              <a:ahLst/>
              <a:cxnLst/>
              <a:rect l="l" t="t" r="r" b="b"/>
              <a:pathLst>
                <a:path w="404" h="321" extrusionOk="0">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0" name="Google Shape;664;p39"/>
            <p:cNvSpPr/>
            <p:nvPr/>
          </p:nvSpPr>
          <p:spPr>
            <a:xfrm>
              <a:off x="1858610" y="3710542"/>
              <a:ext cx="173926" cy="152226"/>
            </a:xfrm>
            <a:custGeom>
              <a:avLst/>
              <a:gdLst/>
              <a:ahLst/>
              <a:cxnLst/>
              <a:rect l="l" t="t" r="r" b="b"/>
              <a:pathLst>
                <a:path w="256" h="224" extrusionOk="0">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1" name="Google Shape;665;p39"/>
            <p:cNvSpPr/>
            <p:nvPr/>
          </p:nvSpPr>
          <p:spPr>
            <a:xfrm>
              <a:off x="1521825" y="3426634"/>
              <a:ext cx="288560" cy="234396"/>
            </a:xfrm>
            <a:custGeom>
              <a:avLst/>
              <a:gdLst/>
              <a:ahLst/>
              <a:cxnLst/>
              <a:rect l="l" t="t" r="r" b="b"/>
              <a:pathLst>
                <a:path w="425" h="345" extrusionOk="0">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2" name="Google Shape;666;p39"/>
            <p:cNvSpPr/>
            <p:nvPr/>
          </p:nvSpPr>
          <p:spPr>
            <a:xfrm>
              <a:off x="1510757" y="3234903"/>
              <a:ext cx="299628" cy="227021"/>
            </a:xfrm>
            <a:custGeom>
              <a:avLst/>
              <a:gdLst/>
              <a:ahLst/>
              <a:cxnLst/>
              <a:rect l="l" t="t" r="r" b="b"/>
              <a:pathLst>
                <a:path w="441" h="334" extrusionOk="0">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482121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3" name="TextBox 2"/>
          <p:cNvSpPr txBox="1"/>
          <p:nvPr/>
        </p:nvSpPr>
        <p:spPr>
          <a:xfrm>
            <a:off x="4705814" y="1033345"/>
            <a:ext cx="2914184" cy="400110"/>
          </a:xfrm>
          <a:prstGeom prst="rect">
            <a:avLst/>
          </a:prstGeom>
          <a:noFill/>
        </p:spPr>
        <p:txBody>
          <a:bodyPr wrap="square" rtlCol="0">
            <a:spAutoFit/>
          </a:bodyPr>
          <a:lstStyle/>
          <a:p>
            <a:r>
              <a:rPr lang="en-AU" sz="2000" dirty="0">
                <a:solidFill>
                  <a:schemeClr val="bg1"/>
                </a:solidFill>
                <a:latin typeface="Calibri" panose="020F0502020204030204" pitchFamily="34" charset="0"/>
                <a:cs typeface="Calibri" panose="020F0502020204030204" pitchFamily="34" charset="0"/>
              </a:rPr>
              <a:t>Healthy coping strategies</a:t>
            </a:r>
            <a:endParaRPr lang="en-AU" dirty="0">
              <a:solidFill>
                <a:schemeClr val="bg1"/>
              </a:solidFill>
              <a:latin typeface="Calibri" panose="020F0502020204030204" pitchFamily="34" charset="0"/>
              <a:cs typeface="Calibri" panose="020F0502020204030204" pitchFamily="34" charset="0"/>
            </a:endParaRPr>
          </a:p>
        </p:txBody>
      </p:sp>
      <p:sp>
        <p:nvSpPr>
          <p:cNvPr id="4" name="TextBox 3"/>
          <p:cNvSpPr txBox="1"/>
          <p:nvPr/>
        </p:nvSpPr>
        <p:spPr>
          <a:xfrm>
            <a:off x="836343" y="992457"/>
            <a:ext cx="3460594" cy="400110"/>
          </a:xfrm>
          <a:prstGeom prst="rect">
            <a:avLst/>
          </a:prstGeom>
          <a:noFill/>
        </p:spPr>
        <p:txBody>
          <a:bodyPr wrap="square" rtlCol="0">
            <a:spAutoFit/>
          </a:bodyPr>
          <a:lstStyle/>
          <a:p>
            <a:r>
              <a:rPr lang="en-AU" sz="2000" dirty="0">
                <a:solidFill>
                  <a:schemeClr val="bg1"/>
                </a:solidFill>
                <a:latin typeface="Calibri" panose="020F0502020204030204" pitchFamily="34" charset="0"/>
                <a:cs typeface="Calibri" panose="020F0502020204030204" pitchFamily="34" charset="0"/>
              </a:rPr>
              <a:t>Unhealthy coping strategies</a:t>
            </a:r>
            <a:endParaRPr lang="en-AU" dirty="0">
              <a:solidFill>
                <a:schemeClr val="bg1"/>
              </a:solidFill>
              <a:latin typeface="Calibri" panose="020F0502020204030204" pitchFamily="34" charset="0"/>
              <a:cs typeface="Calibri" panose="020F0502020204030204" pitchFamily="34" charset="0"/>
            </a:endParaRPr>
          </a:p>
        </p:txBody>
      </p:sp>
      <p:sp>
        <p:nvSpPr>
          <p:cNvPr id="5" name="Google Shape;62;p12"/>
          <p:cNvSpPr/>
          <p:nvPr/>
        </p:nvSpPr>
        <p:spPr>
          <a:xfrm>
            <a:off x="134745" y="10282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659;p39"/>
          <p:cNvGrpSpPr/>
          <p:nvPr/>
        </p:nvGrpSpPr>
        <p:grpSpPr>
          <a:xfrm>
            <a:off x="230458" y="230459"/>
            <a:ext cx="602166" cy="542691"/>
            <a:chOff x="1510757" y="3225422"/>
            <a:chExt cx="720214" cy="637347"/>
          </a:xfrm>
        </p:grpSpPr>
        <p:sp>
          <p:nvSpPr>
            <p:cNvPr id="7" name="Google Shape;660;p39"/>
            <p:cNvSpPr/>
            <p:nvPr/>
          </p:nvSpPr>
          <p:spPr>
            <a:xfrm>
              <a:off x="1774546" y="3475620"/>
              <a:ext cx="261417" cy="238347"/>
            </a:xfrm>
            <a:custGeom>
              <a:avLst/>
              <a:gdLst/>
              <a:ahLst/>
              <a:cxnLst/>
              <a:rect l="l" t="t" r="r" b="b"/>
              <a:pathLst>
                <a:path w="385" h="351" extrusionOk="0">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 name="Google Shape;661;p39"/>
            <p:cNvSpPr/>
            <p:nvPr/>
          </p:nvSpPr>
          <p:spPr>
            <a:xfrm>
              <a:off x="2000650" y="3426634"/>
              <a:ext cx="230321" cy="296287"/>
            </a:xfrm>
            <a:custGeom>
              <a:avLst/>
              <a:gdLst/>
              <a:ahLst/>
              <a:cxnLst/>
              <a:rect l="l" t="t" r="r" b="b"/>
              <a:pathLst>
                <a:path w="339" h="436" extrusionOk="0">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 name="Google Shape;662;p39"/>
            <p:cNvSpPr/>
            <p:nvPr/>
          </p:nvSpPr>
          <p:spPr>
            <a:xfrm>
              <a:off x="1774546" y="3225422"/>
              <a:ext cx="211874" cy="236503"/>
            </a:xfrm>
            <a:custGeom>
              <a:avLst/>
              <a:gdLst/>
              <a:ahLst/>
              <a:cxnLst/>
              <a:rect l="l" t="t" r="r" b="b"/>
              <a:pathLst>
                <a:path w="312" h="348" extrusionOk="0">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663;p39"/>
            <p:cNvSpPr/>
            <p:nvPr/>
          </p:nvSpPr>
          <p:spPr>
            <a:xfrm>
              <a:off x="1951107" y="3243857"/>
              <a:ext cx="274329" cy="218067"/>
            </a:xfrm>
            <a:custGeom>
              <a:avLst/>
              <a:gdLst/>
              <a:ahLst/>
              <a:cxnLst/>
              <a:rect l="l" t="t" r="r" b="b"/>
              <a:pathLst>
                <a:path w="404" h="321" extrusionOk="0">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664;p39"/>
            <p:cNvSpPr/>
            <p:nvPr/>
          </p:nvSpPr>
          <p:spPr>
            <a:xfrm>
              <a:off x="1858610" y="3710542"/>
              <a:ext cx="173926" cy="152226"/>
            </a:xfrm>
            <a:custGeom>
              <a:avLst/>
              <a:gdLst/>
              <a:ahLst/>
              <a:cxnLst/>
              <a:rect l="l" t="t" r="r" b="b"/>
              <a:pathLst>
                <a:path w="256" h="224" extrusionOk="0">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665;p39"/>
            <p:cNvSpPr/>
            <p:nvPr/>
          </p:nvSpPr>
          <p:spPr>
            <a:xfrm>
              <a:off x="1521825" y="3426634"/>
              <a:ext cx="288560" cy="234396"/>
            </a:xfrm>
            <a:custGeom>
              <a:avLst/>
              <a:gdLst/>
              <a:ahLst/>
              <a:cxnLst/>
              <a:rect l="l" t="t" r="r" b="b"/>
              <a:pathLst>
                <a:path w="425" h="345" extrusionOk="0">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 name="Google Shape;666;p39"/>
            <p:cNvSpPr/>
            <p:nvPr/>
          </p:nvSpPr>
          <p:spPr>
            <a:xfrm>
              <a:off x="1510757" y="3234903"/>
              <a:ext cx="299628" cy="227021"/>
            </a:xfrm>
            <a:custGeom>
              <a:avLst/>
              <a:gdLst/>
              <a:ahLst/>
              <a:cxnLst/>
              <a:rect l="l" t="t" r="r" b="b"/>
              <a:pathLst>
                <a:path w="441" h="334" extrusionOk="0">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4" name="Google Shape;327;p37"/>
          <p:cNvGrpSpPr/>
          <p:nvPr/>
        </p:nvGrpSpPr>
        <p:grpSpPr>
          <a:xfrm rot="2090725">
            <a:off x="386455" y="1120305"/>
            <a:ext cx="1057805" cy="936479"/>
            <a:chOff x="1113100" y="2199475"/>
            <a:chExt cx="801900" cy="709925"/>
          </a:xfrm>
        </p:grpSpPr>
        <p:sp>
          <p:nvSpPr>
            <p:cNvPr id="15" name="Google Shape;328;p37"/>
            <p:cNvSpPr/>
            <p:nvPr/>
          </p:nvSpPr>
          <p:spPr>
            <a:xfrm>
              <a:off x="1113100" y="2291450"/>
              <a:ext cx="735850" cy="617950"/>
            </a:xfrm>
            <a:custGeom>
              <a:avLst/>
              <a:gdLst/>
              <a:ahLst/>
              <a:cxnLst/>
              <a:rect l="l" t="t" r="r" b="b"/>
              <a:pathLst>
                <a:path w="29434" h="24718" extrusionOk="0">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29;p37"/>
            <p:cNvSpPr/>
            <p:nvPr/>
          </p:nvSpPr>
          <p:spPr>
            <a:xfrm>
              <a:off x="1745175" y="2199475"/>
              <a:ext cx="169825" cy="162775"/>
            </a:xfrm>
            <a:custGeom>
              <a:avLst/>
              <a:gdLst/>
              <a:ahLst/>
              <a:cxnLst/>
              <a:rect l="l" t="t" r="r" b="b"/>
              <a:pathLst>
                <a:path w="6793" h="6511" extrusionOk="0">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327;p37"/>
          <p:cNvGrpSpPr/>
          <p:nvPr/>
        </p:nvGrpSpPr>
        <p:grpSpPr>
          <a:xfrm rot="12302072">
            <a:off x="5486281" y="243075"/>
            <a:ext cx="1057805" cy="936479"/>
            <a:chOff x="1113100" y="2199475"/>
            <a:chExt cx="801900" cy="709925"/>
          </a:xfrm>
        </p:grpSpPr>
        <p:sp>
          <p:nvSpPr>
            <p:cNvPr id="18" name="Google Shape;328;p37"/>
            <p:cNvSpPr/>
            <p:nvPr/>
          </p:nvSpPr>
          <p:spPr>
            <a:xfrm>
              <a:off x="1113100" y="2291450"/>
              <a:ext cx="735850" cy="617950"/>
            </a:xfrm>
            <a:custGeom>
              <a:avLst/>
              <a:gdLst/>
              <a:ahLst/>
              <a:cxnLst/>
              <a:rect l="l" t="t" r="r" b="b"/>
              <a:pathLst>
                <a:path w="29434" h="24718" extrusionOk="0">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29;p37"/>
            <p:cNvSpPr/>
            <p:nvPr/>
          </p:nvSpPr>
          <p:spPr>
            <a:xfrm>
              <a:off x="1745175" y="2199475"/>
              <a:ext cx="169825" cy="162775"/>
            </a:xfrm>
            <a:custGeom>
              <a:avLst/>
              <a:gdLst/>
              <a:ahLst/>
              <a:cxnLst/>
              <a:rect l="l" t="t" r="r" b="b"/>
              <a:pathLst>
                <a:path w="6793" h="6511" extrusionOk="0">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9"/>
          <p:cNvSpPr txBox="1"/>
          <p:nvPr/>
        </p:nvSpPr>
        <p:spPr>
          <a:xfrm>
            <a:off x="877229" y="4155688"/>
            <a:ext cx="2891883" cy="338554"/>
          </a:xfrm>
          <a:prstGeom prst="rect">
            <a:avLst/>
          </a:prstGeom>
          <a:noFill/>
        </p:spPr>
        <p:txBody>
          <a:bodyPr wrap="square" rtlCol="0">
            <a:spAutoFit/>
          </a:bodyPr>
          <a:lstStyle/>
          <a:p>
            <a:r>
              <a:rPr lang="en-AU" sz="1600" dirty="0">
                <a:solidFill>
                  <a:schemeClr val="bg1"/>
                </a:solidFill>
                <a:latin typeface="Calibri" panose="020F0502020204030204" pitchFamily="34" charset="0"/>
                <a:cs typeface="Calibri" panose="020F0502020204030204" pitchFamily="34" charset="0"/>
              </a:rPr>
              <a:t>Self harm</a:t>
            </a:r>
            <a:endParaRPr lang="en-AU" dirty="0">
              <a:solidFill>
                <a:schemeClr val="bg1"/>
              </a:solidFill>
              <a:latin typeface="Calibri" panose="020F0502020204030204" pitchFamily="34" charset="0"/>
              <a:cs typeface="Calibri" panose="020F0502020204030204" pitchFamily="34" charset="0"/>
            </a:endParaRPr>
          </a:p>
        </p:txBody>
      </p:sp>
      <p:sp>
        <p:nvSpPr>
          <p:cNvPr id="21" name="TextBox 20"/>
          <p:cNvSpPr txBox="1"/>
          <p:nvPr/>
        </p:nvSpPr>
        <p:spPr>
          <a:xfrm>
            <a:off x="880946" y="2858430"/>
            <a:ext cx="2891883" cy="338554"/>
          </a:xfrm>
          <a:prstGeom prst="rect">
            <a:avLst/>
          </a:prstGeom>
          <a:noFill/>
        </p:spPr>
        <p:txBody>
          <a:bodyPr wrap="square" rtlCol="0">
            <a:spAutoFit/>
          </a:bodyPr>
          <a:lstStyle/>
          <a:p>
            <a:r>
              <a:rPr lang="en-AU" sz="1600" dirty="0">
                <a:solidFill>
                  <a:schemeClr val="bg1"/>
                </a:solidFill>
                <a:latin typeface="Calibri" panose="020F0502020204030204" pitchFamily="34" charset="0"/>
                <a:cs typeface="Calibri" panose="020F0502020204030204" pitchFamily="34" charset="0"/>
              </a:rPr>
              <a:t>Overthinking</a:t>
            </a:r>
            <a:endParaRPr lang="en-AU" dirty="0">
              <a:solidFill>
                <a:schemeClr val="bg1"/>
              </a:solidFill>
              <a:latin typeface="Calibri" panose="020F0502020204030204" pitchFamily="34" charset="0"/>
              <a:cs typeface="Calibri" panose="020F0502020204030204" pitchFamily="34" charset="0"/>
            </a:endParaRPr>
          </a:p>
        </p:txBody>
      </p:sp>
      <p:sp>
        <p:nvSpPr>
          <p:cNvPr id="22" name="TextBox 21"/>
          <p:cNvSpPr txBox="1"/>
          <p:nvPr/>
        </p:nvSpPr>
        <p:spPr>
          <a:xfrm>
            <a:off x="851209" y="3430858"/>
            <a:ext cx="2891883" cy="338554"/>
          </a:xfrm>
          <a:prstGeom prst="rect">
            <a:avLst/>
          </a:prstGeom>
          <a:noFill/>
        </p:spPr>
        <p:txBody>
          <a:bodyPr wrap="square" rtlCol="0">
            <a:spAutoFit/>
          </a:bodyPr>
          <a:lstStyle/>
          <a:p>
            <a:r>
              <a:rPr lang="en-AU" sz="1600" dirty="0">
                <a:solidFill>
                  <a:schemeClr val="bg1"/>
                </a:solidFill>
                <a:latin typeface="Calibri" panose="020F0502020204030204" pitchFamily="34" charset="0"/>
                <a:cs typeface="Calibri" panose="020F0502020204030204" pitchFamily="34" charset="0"/>
              </a:rPr>
              <a:t>Drug or alcohol use</a:t>
            </a:r>
            <a:endParaRPr lang="en-AU" dirty="0">
              <a:solidFill>
                <a:schemeClr val="bg1"/>
              </a:solidFill>
              <a:latin typeface="Calibri" panose="020F0502020204030204" pitchFamily="34" charset="0"/>
              <a:cs typeface="Calibri" panose="020F0502020204030204" pitchFamily="34" charset="0"/>
            </a:endParaRPr>
          </a:p>
        </p:txBody>
      </p:sp>
      <p:sp>
        <p:nvSpPr>
          <p:cNvPr id="23" name="TextBox 22"/>
          <p:cNvSpPr txBox="1"/>
          <p:nvPr/>
        </p:nvSpPr>
        <p:spPr>
          <a:xfrm>
            <a:off x="866078" y="2271131"/>
            <a:ext cx="2891883" cy="338554"/>
          </a:xfrm>
          <a:prstGeom prst="rect">
            <a:avLst/>
          </a:prstGeom>
          <a:noFill/>
        </p:spPr>
        <p:txBody>
          <a:bodyPr wrap="square" rtlCol="0">
            <a:spAutoFit/>
          </a:bodyPr>
          <a:lstStyle/>
          <a:p>
            <a:r>
              <a:rPr lang="en-AU" sz="1600" dirty="0">
                <a:solidFill>
                  <a:schemeClr val="bg1"/>
                </a:solidFill>
                <a:latin typeface="Calibri" panose="020F0502020204030204" pitchFamily="34" charset="0"/>
                <a:cs typeface="Calibri" panose="020F0502020204030204" pitchFamily="34" charset="0"/>
              </a:rPr>
              <a:t>Shutting down/withdrawing</a:t>
            </a:r>
            <a:endParaRPr lang="en-AU" dirty="0">
              <a:solidFill>
                <a:schemeClr val="bg1"/>
              </a:solidFill>
              <a:latin typeface="Calibri" panose="020F0502020204030204" pitchFamily="34" charset="0"/>
              <a:cs typeface="Calibri" panose="020F0502020204030204" pitchFamily="34" charset="0"/>
            </a:endParaRPr>
          </a:p>
        </p:txBody>
      </p:sp>
      <p:sp>
        <p:nvSpPr>
          <p:cNvPr id="24" name="TextBox 23"/>
          <p:cNvSpPr txBox="1"/>
          <p:nvPr/>
        </p:nvSpPr>
        <p:spPr>
          <a:xfrm>
            <a:off x="5255941" y="4282069"/>
            <a:ext cx="2891883" cy="338554"/>
          </a:xfrm>
          <a:prstGeom prst="rect">
            <a:avLst/>
          </a:prstGeom>
          <a:noFill/>
        </p:spPr>
        <p:txBody>
          <a:bodyPr wrap="square" rtlCol="0">
            <a:spAutoFit/>
          </a:bodyPr>
          <a:lstStyle/>
          <a:p>
            <a:r>
              <a:rPr lang="en-AU" sz="1600" dirty="0">
                <a:solidFill>
                  <a:schemeClr val="bg1"/>
                </a:solidFill>
                <a:latin typeface="Calibri" panose="020F0502020204030204" pitchFamily="34" charset="0"/>
                <a:cs typeface="Calibri" panose="020F0502020204030204" pitchFamily="34" charset="0"/>
              </a:rPr>
              <a:t>Trying relaxation strategies</a:t>
            </a:r>
            <a:endParaRPr lang="en-AU" dirty="0">
              <a:solidFill>
                <a:schemeClr val="bg1"/>
              </a:solidFill>
              <a:latin typeface="Calibri" panose="020F0502020204030204" pitchFamily="34" charset="0"/>
              <a:cs typeface="Calibri" panose="020F0502020204030204" pitchFamily="34" charset="0"/>
            </a:endParaRPr>
          </a:p>
        </p:txBody>
      </p:sp>
      <p:sp>
        <p:nvSpPr>
          <p:cNvPr id="25" name="TextBox 24"/>
          <p:cNvSpPr txBox="1"/>
          <p:nvPr/>
        </p:nvSpPr>
        <p:spPr>
          <a:xfrm>
            <a:off x="5252224" y="3601845"/>
            <a:ext cx="2891883" cy="338554"/>
          </a:xfrm>
          <a:prstGeom prst="rect">
            <a:avLst/>
          </a:prstGeom>
          <a:noFill/>
        </p:spPr>
        <p:txBody>
          <a:bodyPr wrap="square" rtlCol="0">
            <a:spAutoFit/>
          </a:bodyPr>
          <a:lstStyle/>
          <a:p>
            <a:r>
              <a:rPr lang="en-AU" sz="1600" dirty="0">
                <a:solidFill>
                  <a:schemeClr val="bg1"/>
                </a:solidFill>
                <a:latin typeface="Calibri" panose="020F0502020204030204" pitchFamily="34" charset="0"/>
                <a:cs typeface="Calibri" panose="020F0502020204030204" pitchFamily="34" charset="0"/>
              </a:rPr>
              <a:t>Using social support</a:t>
            </a:r>
            <a:endParaRPr lang="en-AU" dirty="0">
              <a:solidFill>
                <a:schemeClr val="bg1"/>
              </a:solidFill>
              <a:latin typeface="Calibri" panose="020F0502020204030204" pitchFamily="34" charset="0"/>
              <a:cs typeface="Calibri" panose="020F0502020204030204" pitchFamily="34" charset="0"/>
            </a:endParaRPr>
          </a:p>
        </p:txBody>
      </p:sp>
      <p:sp>
        <p:nvSpPr>
          <p:cNvPr id="26" name="TextBox 25"/>
          <p:cNvSpPr txBox="1"/>
          <p:nvPr/>
        </p:nvSpPr>
        <p:spPr>
          <a:xfrm>
            <a:off x="5255941" y="2824976"/>
            <a:ext cx="3412274" cy="307777"/>
          </a:xfrm>
          <a:prstGeom prst="rect">
            <a:avLst/>
          </a:prstGeom>
          <a:noFill/>
        </p:spPr>
        <p:txBody>
          <a:bodyPr wrap="square" rtlCol="0">
            <a:spAutoFit/>
          </a:bodyPr>
          <a:lstStyle/>
          <a:p>
            <a:r>
              <a:rPr lang="en-AU" dirty="0">
                <a:solidFill>
                  <a:schemeClr val="bg1"/>
                </a:solidFill>
                <a:latin typeface="Calibri" panose="020F0502020204030204" pitchFamily="34" charset="0"/>
                <a:cs typeface="Calibri" panose="020F0502020204030204" pitchFamily="34" charset="0"/>
              </a:rPr>
              <a:t>Thinking about what has worked in the past</a:t>
            </a:r>
          </a:p>
        </p:txBody>
      </p:sp>
      <p:sp>
        <p:nvSpPr>
          <p:cNvPr id="27" name="TextBox 26"/>
          <p:cNvSpPr txBox="1"/>
          <p:nvPr/>
        </p:nvSpPr>
        <p:spPr>
          <a:xfrm>
            <a:off x="5215053" y="2100147"/>
            <a:ext cx="2891883" cy="338554"/>
          </a:xfrm>
          <a:prstGeom prst="rect">
            <a:avLst/>
          </a:prstGeom>
          <a:noFill/>
        </p:spPr>
        <p:txBody>
          <a:bodyPr wrap="square" rtlCol="0">
            <a:spAutoFit/>
          </a:bodyPr>
          <a:lstStyle/>
          <a:p>
            <a:r>
              <a:rPr lang="en-AU" sz="1600" dirty="0">
                <a:solidFill>
                  <a:schemeClr val="bg1"/>
                </a:solidFill>
                <a:latin typeface="Calibri" panose="020F0502020204030204" pitchFamily="34" charset="0"/>
                <a:cs typeface="Calibri" panose="020F0502020204030204" pitchFamily="34" charset="0"/>
              </a:rPr>
              <a:t>Talking about your problem</a:t>
            </a:r>
            <a:endParaRPr lang="en-AU"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363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3" name="TextBox 2"/>
          <p:cNvSpPr txBox="1"/>
          <p:nvPr/>
        </p:nvSpPr>
        <p:spPr>
          <a:xfrm>
            <a:off x="3389971" y="252760"/>
            <a:ext cx="2646555" cy="584775"/>
          </a:xfrm>
          <a:prstGeom prst="rect">
            <a:avLst/>
          </a:prstGeom>
          <a:noFill/>
        </p:spPr>
        <p:txBody>
          <a:bodyPr wrap="square" rtlCol="0">
            <a:spAutoFit/>
          </a:bodyPr>
          <a:lstStyle/>
          <a:p>
            <a:r>
              <a:rPr lang="en-AU" sz="3200" dirty="0">
                <a:solidFill>
                  <a:schemeClr val="bg1"/>
                </a:solidFill>
                <a:latin typeface="Calibri" panose="020F0502020204030204" pitchFamily="34" charset="0"/>
                <a:cs typeface="Calibri" panose="020F0502020204030204" pitchFamily="34" charset="0"/>
              </a:rPr>
              <a:t>Psych tips!</a:t>
            </a:r>
          </a:p>
        </p:txBody>
      </p:sp>
      <p:sp>
        <p:nvSpPr>
          <p:cNvPr id="2" name="TextBox 1"/>
          <p:cNvSpPr txBox="1"/>
          <p:nvPr/>
        </p:nvSpPr>
        <p:spPr>
          <a:xfrm>
            <a:off x="446049" y="1196898"/>
            <a:ext cx="8251902" cy="3693319"/>
          </a:xfrm>
          <a:prstGeom prst="rect">
            <a:avLst/>
          </a:prstGeom>
          <a:noFill/>
        </p:spPr>
        <p:txBody>
          <a:bodyPr wrap="square" rtlCol="0">
            <a:spAutoFit/>
          </a:bodyPr>
          <a:lstStyle/>
          <a:p>
            <a:r>
              <a:rPr lang="en-AU" sz="1600" b="1" dirty="0">
                <a:solidFill>
                  <a:schemeClr val="accent1">
                    <a:lumMod val="75000"/>
                  </a:schemeClr>
                </a:solidFill>
              </a:rPr>
              <a:t>What’s the issue? </a:t>
            </a:r>
            <a:r>
              <a:rPr lang="en-AU" dirty="0">
                <a:solidFill>
                  <a:schemeClr val="bg1"/>
                </a:solidFill>
              </a:rPr>
              <a:t>– is what you’re stressing about what you are actually stressing about? It could be one big thing or lots of little things. If nothing obvious comes to mind, talk to someone you can trust. Outsiders often have more insight because they aren’t as emotionally involved </a:t>
            </a:r>
          </a:p>
          <a:p>
            <a:endParaRPr lang="en-AU" dirty="0">
              <a:solidFill>
                <a:schemeClr val="bg1"/>
              </a:solidFill>
            </a:endParaRPr>
          </a:p>
          <a:p>
            <a:r>
              <a:rPr lang="en-AU" sz="1600" b="1" dirty="0">
                <a:solidFill>
                  <a:schemeClr val="accent2"/>
                </a:solidFill>
              </a:rPr>
              <a:t>Can you do anything to change it? </a:t>
            </a:r>
            <a:r>
              <a:rPr lang="en-AU" dirty="0">
                <a:solidFill>
                  <a:schemeClr val="bg1"/>
                </a:solidFill>
              </a:rPr>
              <a:t>– once you have worked out what is stressing you it’s time to think realistically about the problem. Is there anything you can do about it?</a:t>
            </a:r>
          </a:p>
          <a:p>
            <a:endParaRPr lang="en-AU" dirty="0">
              <a:solidFill>
                <a:schemeClr val="bg1"/>
              </a:solidFill>
            </a:endParaRPr>
          </a:p>
          <a:p>
            <a:r>
              <a:rPr lang="en-AU" sz="1600" b="1" dirty="0">
                <a:solidFill>
                  <a:schemeClr val="accent3">
                    <a:lumMod val="75000"/>
                  </a:schemeClr>
                </a:solidFill>
              </a:rPr>
              <a:t>If the answer is yes, what can you do? </a:t>
            </a:r>
            <a:r>
              <a:rPr lang="en-AU" dirty="0">
                <a:solidFill>
                  <a:schemeClr val="bg1"/>
                </a:solidFill>
              </a:rPr>
              <a:t>– if you feel you have some control over the situation you can use some problem-solving skills to help reduce the amount of stress it is causing you. E.g. an upcoming exam is stressing you out. What can you do?</a:t>
            </a:r>
          </a:p>
          <a:p>
            <a:endParaRPr lang="en-AU" dirty="0">
              <a:solidFill>
                <a:schemeClr val="bg1"/>
              </a:solidFill>
            </a:endParaRPr>
          </a:p>
          <a:p>
            <a:r>
              <a:rPr lang="en-AU" sz="1600" b="1" dirty="0">
                <a:solidFill>
                  <a:schemeClr val="accent5">
                    <a:lumMod val="75000"/>
                  </a:schemeClr>
                </a:solidFill>
              </a:rPr>
              <a:t>If the answer is no, what can you do to feel better about it?</a:t>
            </a:r>
            <a:r>
              <a:rPr lang="en-AU" dirty="0">
                <a:solidFill>
                  <a:schemeClr val="bg1"/>
                </a:solidFill>
              </a:rPr>
              <a:t> – if the situation is out of your control then trying to change it will only increase your stress. In this case it’s better to try and change aspects you do have control over such as your self-talk, how you think about the situation and what you can learn from it</a:t>
            </a:r>
          </a:p>
          <a:p>
            <a:endParaRPr lang="en-AU" dirty="0">
              <a:solidFill>
                <a:schemeClr val="bg1"/>
              </a:solidFill>
            </a:endParaRPr>
          </a:p>
        </p:txBody>
      </p:sp>
      <p:sp>
        <p:nvSpPr>
          <p:cNvPr id="4" name="Google Shape;62;p12"/>
          <p:cNvSpPr/>
          <p:nvPr/>
        </p:nvSpPr>
        <p:spPr>
          <a:xfrm>
            <a:off x="134745" y="10282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659;p39"/>
          <p:cNvGrpSpPr/>
          <p:nvPr/>
        </p:nvGrpSpPr>
        <p:grpSpPr>
          <a:xfrm>
            <a:off x="230458" y="230459"/>
            <a:ext cx="602166" cy="542691"/>
            <a:chOff x="1510757" y="3225422"/>
            <a:chExt cx="720214" cy="637347"/>
          </a:xfrm>
        </p:grpSpPr>
        <p:sp>
          <p:nvSpPr>
            <p:cNvPr id="6" name="Google Shape;660;p39"/>
            <p:cNvSpPr/>
            <p:nvPr/>
          </p:nvSpPr>
          <p:spPr>
            <a:xfrm>
              <a:off x="1774546" y="3475620"/>
              <a:ext cx="261417" cy="238347"/>
            </a:xfrm>
            <a:custGeom>
              <a:avLst/>
              <a:gdLst/>
              <a:ahLst/>
              <a:cxnLst/>
              <a:rect l="l" t="t" r="r" b="b"/>
              <a:pathLst>
                <a:path w="385" h="351" extrusionOk="0">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 name="Google Shape;661;p39"/>
            <p:cNvSpPr/>
            <p:nvPr/>
          </p:nvSpPr>
          <p:spPr>
            <a:xfrm>
              <a:off x="2000650" y="3426634"/>
              <a:ext cx="230321" cy="296287"/>
            </a:xfrm>
            <a:custGeom>
              <a:avLst/>
              <a:gdLst/>
              <a:ahLst/>
              <a:cxnLst/>
              <a:rect l="l" t="t" r="r" b="b"/>
              <a:pathLst>
                <a:path w="339" h="436" extrusionOk="0">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 name="Google Shape;662;p39"/>
            <p:cNvSpPr/>
            <p:nvPr/>
          </p:nvSpPr>
          <p:spPr>
            <a:xfrm>
              <a:off x="1774546" y="3225422"/>
              <a:ext cx="211874" cy="236503"/>
            </a:xfrm>
            <a:custGeom>
              <a:avLst/>
              <a:gdLst/>
              <a:ahLst/>
              <a:cxnLst/>
              <a:rect l="l" t="t" r="r" b="b"/>
              <a:pathLst>
                <a:path w="312" h="348" extrusionOk="0">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 name="Google Shape;663;p39"/>
            <p:cNvSpPr/>
            <p:nvPr/>
          </p:nvSpPr>
          <p:spPr>
            <a:xfrm>
              <a:off x="1951107" y="3243857"/>
              <a:ext cx="274329" cy="218067"/>
            </a:xfrm>
            <a:custGeom>
              <a:avLst/>
              <a:gdLst/>
              <a:ahLst/>
              <a:cxnLst/>
              <a:rect l="l" t="t" r="r" b="b"/>
              <a:pathLst>
                <a:path w="404" h="321" extrusionOk="0">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664;p39"/>
            <p:cNvSpPr/>
            <p:nvPr/>
          </p:nvSpPr>
          <p:spPr>
            <a:xfrm>
              <a:off x="1858610" y="3710542"/>
              <a:ext cx="173926" cy="152226"/>
            </a:xfrm>
            <a:custGeom>
              <a:avLst/>
              <a:gdLst/>
              <a:ahLst/>
              <a:cxnLst/>
              <a:rect l="l" t="t" r="r" b="b"/>
              <a:pathLst>
                <a:path w="256" h="224" extrusionOk="0">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665;p39"/>
            <p:cNvSpPr/>
            <p:nvPr/>
          </p:nvSpPr>
          <p:spPr>
            <a:xfrm>
              <a:off x="1521825" y="3426634"/>
              <a:ext cx="288560" cy="234396"/>
            </a:xfrm>
            <a:custGeom>
              <a:avLst/>
              <a:gdLst/>
              <a:ahLst/>
              <a:cxnLst/>
              <a:rect l="l" t="t" r="r" b="b"/>
              <a:pathLst>
                <a:path w="425" h="345" extrusionOk="0">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666;p39"/>
            <p:cNvSpPr/>
            <p:nvPr/>
          </p:nvSpPr>
          <p:spPr>
            <a:xfrm>
              <a:off x="1510757" y="3234903"/>
              <a:ext cx="299628" cy="227021"/>
            </a:xfrm>
            <a:custGeom>
              <a:avLst/>
              <a:gdLst/>
              <a:ahLst/>
              <a:cxnLst/>
              <a:rect l="l" t="t" r="r" b="b"/>
              <a:pathLst>
                <a:path w="441" h="334" extrusionOk="0">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734289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1"/>
          <p:cNvSpPr/>
          <p:nvPr/>
        </p:nvSpPr>
        <p:spPr>
          <a:xfrm>
            <a:off x="1299871" y="623036"/>
            <a:ext cx="1863608" cy="3921828"/>
          </a:xfrm>
          <a:custGeom>
            <a:avLst/>
            <a:gdLst/>
            <a:ahLst/>
            <a:cxnLst/>
            <a:rect l="l" t="t" r="r" b="b"/>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FFFFFF">
              <a:alpha val="11150"/>
            </a:srgbClr>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1"/>
          <p:cNvSpPr/>
          <p:nvPr/>
        </p:nvSpPr>
        <p:spPr>
          <a:xfrm>
            <a:off x="1431600" y="1188850"/>
            <a:ext cx="1589700" cy="281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latin typeface="Sniglet"/>
                <a:ea typeface="Sniglet"/>
                <a:cs typeface="Sniglet"/>
                <a:sym typeface="Sniglet"/>
              </a:rPr>
              <a:t>Place your screenshot here</a:t>
            </a:r>
            <a:endParaRPr sz="1000">
              <a:solidFill>
                <a:srgbClr val="999999"/>
              </a:solidFill>
              <a:latin typeface="Sniglet"/>
              <a:ea typeface="Sniglet"/>
              <a:cs typeface="Sniglet"/>
              <a:sym typeface="Sniglet"/>
            </a:endParaRPr>
          </a:p>
        </p:txBody>
      </p:sp>
      <p:pic>
        <p:nvPicPr>
          <p:cNvPr id="11266" name="Picture 2" descr="9 Critical Network Performance Questions Your Business Needs to A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263" y="1925714"/>
            <a:ext cx="1494265" cy="1140871"/>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Beyond Blue - Hawthorn - Youth Beyond Blue - Glen Eira City Community  Directo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9224" y="260698"/>
            <a:ext cx="1552575" cy="1266826"/>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Home | ReachOut Schoo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3560" y="716384"/>
            <a:ext cx="1798773" cy="1070270"/>
          </a:xfrm>
          <a:prstGeom prst="rect">
            <a:avLst/>
          </a:prstGeom>
          <a:noFill/>
          <a:extLst>
            <a:ext uri="{909E8E84-426E-40DD-AFC4-6F175D3DCCD1}">
              <a14:hiddenFill xmlns:a14="http://schemas.microsoft.com/office/drawing/2010/main">
                <a:solidFill>
                  <a:srgbClr val="FFFFFF"/>
                </a:solidFill>
              </a14:hiddenFill>
            </a:ext>
          </a:extLst>
        </p:spPr>
      </p:pic>
      <p:pic>
        <p:nvPicPr>
          <p:cNvPr id="11278" name="Picture 14" descr="Home - Macksville High Scho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3899" y="1849212"/>
            <a:ext cx="1273406" cy="1545608"/>
          </a:xfrm>
          <a:prstGeom prst="rect">
            <a:avLst/>
          </a:prstGeom>
          <a:noFill/>
          <a:extLst>
            <a:ext uri="{909E8E84-426E-40DD-AFC4-6F175D3DCCD1}">
              <a14:hiddenFill xmlns:a14="http://schemas.microsoft.com/office/drawing/2010/main">
                <a:solidFill>
                  <a:srgbClr val="FFFFFF"/>
                </a:solidFill>
              </a14:hiddenFill>
            </a:ext>
          </a:extLst>
        </p:spPr>
      </p:pic>
      <p:pic>
        <p:nvPicPr>
          <p:cNvPr id="11280" name="Picture 16" descr="Affordable SA | Kids Helpl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80867" y="2341381"/>
            <a:ext cx="2800619" cy="1001222"/>
          </a:xfrm>
          <a:prstGeom prst="rect">
            <a:avLst/>
          </a:prstGeom>
          <a:noFill/>
          <a:extLst>
            <a:ext uri="{909E8E84-426E-40DD-AFC4-6F175D3DCCD1}">
              <a14:hiddenFill xmlns:a14="http://schemas.microsoft.com/office/drawing/2010/main">
                <a:solidFill>
                  <a:srgbClr val="FFFFFF"/>
                </a:solidFill>
              </a14:hiddenFill>
            </a:ext>
          </a:extLst>
        </p:spPr>
      </p:pic>
      <p:pic>
        <p:nvPicPr>
          <p:cNvPr id="11286" name="Picture 22" descr="Stymie Presentation - St Clair High Schoo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64753" y="3510365"/>
            <a:ext cx="3256503" cy="144155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634353" y="3285641"/>
            <a:ext cx="2053525" cy="1751308"/>
          </a:xfrm>
          <a:prstGeom prst="rect">
            <a:avLst/>
          </a:prstGeom>
          <a:solidFill>
            <a:schemeClr val="tx1"/>
          </a:solidFill>
        </p:spPr>
        <p:txBody>
          <a:bodyPr wrap="square" rtlCol="0">
            <a:spAutoFit/>
          </a:bodyPr>
          <a:lstStyle/>
          <a:p>
            <a:endParaRPr lang="en-AU" dirty="0"/>
          </a:p>
        </p:txBody>
      </p:sp>
      <p:sp>
        <p:nvSpPr>
          <p:cNvPr id="18" name="Google Shape;62;p12"/>
          <p:cNvSpPr/>
          <p:nvPr/>
        </p:nvSpPr>
        <p:spPr>
          <a:xfrm>
            <a:off x="134745" y="10282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659;p39"/>
          <p:cNvGrpSpPr/>
          <p:nvPr/>
        </p:nvGrpSpPr>
        <p:grpSpPr>
          <a:xfrm>
            <a:off x="230458" y="230459"/>
            <a:ext cx="602166" cy="542691"/>
            <a:chOff x="1510757" y="3225422"/>
            <a:chExt cx="720214" cy="637347"/>
          </a:xfrm>
        </p:grpSpPr>
        <p:sp>
          <p:nvSpPr>
            <p:cNvPr id="20" name="Google Shape;660;p39"/>
            <p:cNvSpPr/>
            <p:nvPr/>
          </p:nvSpPr>
          <p:spPr>
            <a:xfrm>
              <a:off x="1774546" y="3475620"/>
              <a:ext cx="261417" cy="238347"/>
            </a:xfrm>
            <a:custGeom>
              <a:avLst/>
              <a:gdLst/>
              <a:ahLst/>
              <a:cxnLst/>
              <a:rect l="l" t="t" r="r" b="b"/>
              <a:pathLst>
                <a:path w="385" h="351" extrusionOk="0">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1" name="Google Shape;661;p39"/>
            <p:cNvSpPr/>
            <p:nvPr/>
          </p:nvSpPr>
          <p:spPr>
            <a:xfrm>
              <a:off x="2000650" y="3426634"/>
              <a:ext cx="230321" cy="296287"/>
            </a:xfrm>
            <a:custGeom>
              <a:avLst/>
              <a:gdLst/>
              <a:ahLst/>
              <a:cxnLst/>
              <a:rect l="l" t="t" r="r" b="b"/>
              <a:pathLst>
                <a:path w="339" h="436" extrusionOk="0">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2" name="Google Shape;662;p39"/>
            <p:cNvSpPr/>
            <p:nvPr/>
          </p:nvSpPr>
          <p:spPr>
            <a:xfrm>
              <a:off x="1774546" y="3225422"/>
              <a:ext cx="211874" cy="236503"/>
            </a:xfrm>
            <a:custGeom>
              <a:avLst/>
              <a:gdLst/>
              <a:ahLst/>
              <a:cxnLst/>
              <a:rect l="l" t="t" r="r" b="b"/>
              <a:pathLst>
                <a:path w="312" h="348" extrusionOk="0">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3" name="Google Shape;663;p39"/>
            <p:cNvSpPr/>
            <p:nvPr/>
          </p:nvSpPr>
          <p:spPr>
            <a:xfrm>
              <a:off x="1951107" y="3243857"/>
              <a:ext cx="274329" cy="218067"/>
            </a:xfrm>
            <a:custGeom>
              <a:avLst/>
              <a:gdLst/>
              <a:ahLst/>
              <a:cxnLst/>
              <a:rect l="l" t="t" r="r" b="b"/>
              <a:pathLst>
                <a:path w="404" h="321" extrusionOk="0">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4" name="Google Shape;664;p39"/>
            <p:cNvSpPr/>
            <p:nvPr/>
          </p:nvSpPr>
          <p:spPr>
            <a:xfrm>
              <a:off x="1858610" y="3710542"/>
              <a:ext cx="173926" cy="152226"/>
            </a:xfrm>
            <a:custGeom>
              <a:avLst/>
              <a:gdLst/>
              <a:ahLst/>
              <a:cxnLst/>
              <a:rect l="l" t="t" r="r" b="b"/>
              <a:pathLst>
                <a:path w="256" h="224" extrusionOk="0">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5" name="Google Shape;665;p39"/>
            <p:cNvSpPr/>
            <p:nvPr/>
          </p:nvSpPr>
          <p:spPr>
            <a:xfrm>
              <a:off x="1521825" y="3426634"/>
              <a:ext cx="288560" cy="234396"/>
            </a:xfrm>
            <a:custGeom>
              <a:avLst/>
              <a:gdLst/>
              <a:ahLst/>
              <a:cxnLst/>
              <a:rect l="l" t="t" r="r" b="b"/>
              <a:pathLst>
                <a:path w="425" h="345" extrusionOk="0">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6" name="Google Shape;666;p39"/>
            <p:cNvSpPr/>
            <p:nvPr/>
          </p:nvSpPr>
          <p:spPr>
            <a:xfrm>
              <a:off x="1510757" y="3234903"/>
              <a:ext cx="299628" cy="227021"/>
            </a:xfrm>
            <a:custGeom>
              <a:avLst/>
              <a:gdLst/>
              <a:ahLst/>
              <a:cxnLst/>
              <a:rect l="l" t="t" r="r" b="b"/>
              <a:pathLst>
                <a:path w="441" h="334" extrusionOk="0">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7" name="Google Shape;62;p12"/>
          <p:cNvSpPr/>
          <p:nvPr/>
        </p:nvSpPr>
        <p:spPr>
          <a:xfrm>
            <a:off x="134745" y="10282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659;p39"/>
          <p:cNvGrpSpPr/>
          <p:nvPr/>
        </p:nvGrpSpPr>
        <p:grpSpPr>
          <a:xfrm>
            <a:off x="230458" y="230459"/>
            <a:ext cx="602166" cy="542691"/>
            <a:chOff x="1510757" y="3225422"/>
            <a:chExt cx="720214" cy="637347"/>
          </a:xfrm>
        </p:grpSpPr>
        <p:sp>
          <p:nvSpPr>
            <p:cNvPr id="9" name="Google Shape;660;p39"/>
            <p:cNvSpPr/>
            <p:nvPr/>
          </p:nvSpPr>
          <p:spPr>
            <a:xfrm>
              <a:off x="1774546" y="3475620"/>
              <a:ext cx="261417" cy="238347"/>
            </a:xfrm>
            <a:custGeom>
              <a:avLst/>
              <a:gdLst/>
              <a:ahLst/>
              <a:cxnLst/>
              <a:rect l="l" t="t" r="r" b="b"/>
              <a:pathLst>
                <a:path w="385" h="351" extrusionOk="0">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661;p39"/>
            <p:cNvSpPr/>
            <p:nvPr/>
          </p:nvSpPr>
          <p:spPr>
            <a:xfrm>
              <a:off x="2000650" y="3426634"/>
              <a:ext cx="230321" cy="296287"/>
            </a:xfrm>
            <a:custGeom>
              <a:avLst/>
              <a:gdLst/>
              <a:ahLst/>
              <a:cxnLst/>
              <a:rect l="l" t="t" r="r" b="b"/>
              <a:pathLst>
                <a:path w="339" h="436" extrusionOk="0">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662;p39"/>
            <p:cNvSpPr/>
            <p:nvPr/>
          </p:nvSpPr>
          <p:spPr>
            <a:xfrm>
              <a:off x="1774546" y="3225422"/>
              <a:ext cx="211874" cy="236503"/>
            </a:xfrm>
            <a:custGeom>
              <a:avLst/>
              <a:gdLst/>
              <a:ahLst/>
              <a:cxnLst/>
              <a:rect l="l" t="t" r="r" b="b"/>
              <a:pathLst>
                <a:path w="312" h="348" extrusionOk="0">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663;p39"/>
            <p:cNvSpPr/>
            <p:nvPr/>
          </p:nvSpPr>
          <p:spPr>
            <a:xfrm>
              <a:off x="1951107" y="3243857"/>
              <a:ext cx="274329" cy="218067"/>
            </a:xfrm>
            <a:custGeom>
              <a:avLst/>
              <a:gdLst/>
              <a:ahLst/>
              <a:cxnLst/>
              <a:rect l="l" t="t" r="r" b="b"/>
              <a:pathLst>
                <a:path w="404" h="321" extrusionOk="0">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 name="Google Shape;664;p39"/>
            <p:cNvSpPr/>
            <p:nvPr/>
          </p:nvSpPr>
          <p:spPr>
            <a:xfrm>
              <a:off x="1858610" y="3710542"/>
              <a:ext cx="173926" cy="152226"/>
            </a:xfrm>
            <a:custGeom>
              <a:avLst/>
              <a:gdLst/>
              <a:ahLst/>
              <a:cxnLst/>
              <a:rect l="l" t="t" r="r" b="b"/>
              <a:pathLst>
                <a:path w="256" h="224" extrusionOk="0">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665;p39"/>
            <p:cNvSpPr/>
            <p:nvPr/>
          </p:nvSpPr>
          <p:spPr>
            <a:xfrm>
              <a:off x="1521825" y="3426634"/>
              <a:ext cx="288560" cy="234396"/>
            </a:xfrm>
            <a:custGeom>
              <a:avLst/>
              <a:gdLst/>
              <a:ahLst/>
              <a:cxnLst/>
              <a:rect l="l" t="t" r="r" b="b"/>
              <a:pathLst>
                <a:path w="425" h="345" extrusionOk="0">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666;p39"/>
            <p:cNvSpPr/>
            <p:nvPr/>
          </p:nvSpPr>
          <p:spPr>
            <a:xfrm>
              <a:off x="1510757" y="3234903"/>
              <a:ext cx="299628" cy="227021"/>
            </a:xfrm>
            <a:custGeom>
              <a:avLst/>
              <a:gdLst/>
              <a:ahLst/>
              <a:cxnLst/>
              <a:rect l="l" t="t" r="r" b="b"/>
              <a:pathLst>
                <a:path w="441" h="334" extrusionOk="0">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2" name="TextBox 1"/>
          <p:cNvSpPr txBox="1"/>
          <p:nvPr/>
        </p:nvSpPr>
        <p:spPr>
          <a:xfrm>
            <a:off x="3560956" y="230458"/>
            <a:ext cx="4222595" cy="461665"/>
          </a:xfrm>
          <a:prstGeom prst="rect">
            <a:avLst/>
          </a:prstGeom>
          <a:noFill/>
        </p:spPr>
        <p:txBody>
          <a:bodyPr wrap="square" rtlCol="0">
            <a:spAutoFit/>
          </a:bodyPr>
          <a:lstStyle/>
          <a:p>
            <a:r>
              <a:rPr lang="en-AU" sz="2400" dirty="0">
                <a:solidFill>
                  <a:schemeClr val="bg1"/>
                </a:solidFill>
                <a:latin typeface="Calibri" panose="020F0502020204030204" pitchFamily="34" charset="0"/>
                <a:cs typeface="Calibri" panose="020F0502020204030204" pitchFamily="34" charset="0"/>
              </a:rPr>
              <a:t>Take aways…</a:t>
            </a:r>
            <a:endParaRPr lang="en-AU" dirty="0">
              <a:solidFill>
                <a:schemeClr val="bg1"/>
              </a:solidFill>
              <a:latin typeface="Calibri" panose="020F0502020204030204" pitchFamily="34" charset="0"/>
              <a:cs typeface="Calibri" panose="020F0502020204030204" pitchFamily="34" charset="0"/>
            </a:endParaRPr>
          </a:p>
        </p:txBody>
      </p:sp>
      <p:sp>
        <p:nvSpPr>
          <p:cNvPr id="3" name="TextBox 2"/>
          <p:cNvSpPr txBox="1"/>
          <p:nvPr/>
        </p:nvSpPr>
        <p:spPr>
          <a:xfrm>
            <a:off x="795454" y="765717"/>
            <a:ext cx="7798419" cy="3908762"/>
          </a:xfrm>
          <a:prstGeom prst="rect">
            <a:avLst/>
          </a:prstGeom>
          <a:noFill/>
        </p:spPr>
        <p:txBody>
          <a:bodyPr wrap="square" rtlCol="0">
            <a:spAutoFit/>
          </a:bodyPr>
          <a:lstStyle/>
          <a:p>
            <a:r>
              <a:rPr lang="en-AU" sz="2000" dirty="0">
                <a:solidFill>
                  <a:schemeClr val="bg1"/>
                </a:solidFill>
                <a:latin typeface="Calibri" panose="020F0502020204030204" pitchFamily="34" charset="0"/>
                <a:cs typeface="Calibri" panose="020F0502020204030204" pitchFamily="34" charset="0"/>
              </a:rPr>
              <a:t>Stress can be both beneficial </a:t>
            </a:r>
            <a:r>
              <a:rPr lang="en-AU" sz="2000" u="sng" dirty="0">
                <a:solidFill>
                  <a:schemeClr val="bg1"/>
                </a:solidFill>
                <a:latin typeface="Calibri" panose="020F0502020204030204" pitchFamily="34" charset="0"/>
                <a:cs typeface="Calibri" panose="020F0502020204030204" pitchFamily="34" charset="0"/>
              </a:rPr>
              <a:t>and</a:t>
            </a:r>
            <a:r>
              <a:rPr lang="en-AU" sz="2000" dirty="0">
                <a:solidFill>
                  <a:schemeClr val="bg1"/>
                </a:solidFill>
                <a:latin typeface="Calibri" panose="020F0502020204030204" pitchFamily="34" charset="0"/>
                <a:cs typeface="Calibri" panose="020F0502020204030204" pitchFamily="34" charset="0"/>
              </a:rPr>
              <a:t> detrimental</a:t>
            </a:r>
          </a:p>
          <a:p>
            <a:endParaRPr lang="en-AU" sz="2000" dirty="0">
              <a:solidFill>
                <a:schemeClr val="bg1"/>
              </a:solidFill>
              <a:latin typeface="Calibri" panose="020F0502020204030204" pitchFamily="34" charset="0"/>
              <a:cs typeface="Calibri" panose="020F0502020204030204" pitchFamily="34" charset="0"/>
            </a:endParaRPr>
          </a:p>
          <a:p>
            <a:r>
              <a:rPr lang="en-AU" sz="2000" dirty="0">
                <a:solidFill>
                  <a:schemeClr val="bg1"/>
                </a:solidFill>
                <a:latin typeface="Calibri" panose="020F0502020204030204" pitchFamily="34" charset="0"/>
                <a:cs typeface="Calibri" panose="020F0502020204030204" pitchFamily="34" charset="0"/>
              </a:rPr>
              <a:t>We all experience stress and anxiety differently</a:t>
            </a:r>
          </a:p>
          <a:p>
            <a:endParaRPr lang="en-AU" sz="2000" dirty="0">
              <a:solidFill>
                <a:schemeClr val="bg1"/>
              </a:solidFill>
              <a:latin typeface="Calibri" panose="020F0502020204030204" pitchFamily="34" charset="0"/>
              <a:cs typeface="Calibri" panose="020F0502020204030204" pitchFamily="34" charset="0"/>
            </a:endParaRPr>
          </a:p>
          <a:p>
            <a:r>
              <a:rPr lang="en-AU" sz="2000" dirty="0">
                <a:solidFill>
                  <a:schemeClr val="bg1"/>
                </a:solidFill>
                <a:latin typeface="Calibri" panose="020F0502020204030204" pitchFamily="34" charset="0"/>
                <a:cs typeface="Calibri" panose="020F0502020204030204" pitchFamily="34" charset="0"/>
              </a:rPr>
              <a:t>Too much stress can affect not only your performance at school but also your life in general</a:t>
            </a:r>
          </a:p>
          <a:p>
            <a:endParaRPr lang="en-AU" sz="2000" dirty="0">
              <a:solidFill>
                <a:schemeClr val="bg1"/>
              </a:solidFill>
              <a:latin typeface="Calibri" panose="020F0502020204030204" pitchFamily="34" charset="0"/>
              <a:cs typeface="Calibri" panose="020F0502020204030204" pitchFamily="34" charset="0"/>
            </a:endParaRPr>
          </a:p>
          <a:p>
            <a:r>
              <a:rPr lang="en-AU" sz="2000" dirty="0">
                <a:solidFill>
                  <a:schemeClr val="bg1"/>
                </a:solidFill>
                <a:latin typeface="Calibri" panose="020F0502020204030204" pitchFamily="34" charset="0"/>
                <a:cs typeface="Calibri" panose="020F0502020204030204" pitchFamily="34" charset="0"/>
              </a:rPr>
              <a:t>Feeling no stress at all can mean that you have disengaged from doing your best</a:t>
            </a:r>
          </a:p>
          <a:p>
            <a:endParaRPr lang="en-AU" sz="2000" dirty="0">
              <a:solidFill>
                <a:schemeClr val="bg1"/>
              </a:solidFill>
              <a:latin typeface="Calibri" panose="020F0502020204030204" pitchFamily="34" charset="0"/>
              <a:cs typeface="Calibri" panose="020F0502020204030204" pitchFamily="34" charset="0"/>
            </a:endParaRPr>
          </a:p>
          <a:p>
            <a:r>
              <a:rPr lang="en-AU" sz="2000" dirty="0">
                <a:solidFill>
                  <a:schemeClr val="bg1"/>
                </a:solidFill>
                <a:latin typeface="Calibri" panose="020F0502020204030204" pitchFamily="34" charset="0"/>
                <a:cs typeface="Calibri" panose="020F0502020204030204" pitchFamily="34" charset="0"/>
              </a:rPr>
              <a:t>There are always people to talk to!</a:t>
            </a:r>
            <a:endParaRPr lang="en-AU" dirty="0">
              <a:solidFill>
                <a:schemeClr val="bg1"/>
              </a:solidFill>
            </a:endParaRPr>
          </a:p>
          <a:p>
            <a:endParaRPr lang="en-AU" dirty="0">
              <a:solidFill>
                <a:schemeClr val="bg1"/>
              </a:solidFill>
            </a:endParaRPr>
          </a:p>
          <a:p>
            <a:r>
              <a:rPr lang="en-AU" dirty="0">
                <a:solidFill>
                  <a:schemeClr val="bg1"/>
                </a:solidFill>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0" y="75877"/>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AU" sz="3600" dirty="0">
                <a:latin typeface="Calibri" panose="020F0502020204030204" pitchFamily="34" charset="0"/>
                <a:cs typeface="Calibri" panose="020F0502020204030204" pitchFamily="34" charset="0"/>
              </a:rPr>
              <a:t>Stressful?</a:t>
            </a:r>
            <a:endParaRPr sz="3600" dirty="0">
              <a:latin typeface="Calibri" panose="020F0502020204030204" pitchFamily="34" charset="0"/>
              <a:cs typeface="Calibri" panose="020F0502020204030204" pitchFamily="34" charset="0"/>
            </a:endParaRPr>
          </a:p>
        </p:txBody>
      </p:sp>
      <p:sp>
        <p:nvSpPr>
          <p:cNvPr id="62" name="Google Shape;62;p12"/>
          <p:cNvSpPr/>
          <p:nvPr/>
        </p:nvSpPr>
        <p:spPr>
          <a:xfrm>
            <a:off x="134745" y="10282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659;p39"/>
          <p:cNvGrpSpPr/>
          <p:nvPr/>
        </p:nvGrpSpPr>
        <p:grpSpPr>
          <a:xfrm>
            <a:off x="230458" y="230459"/>
            <a:ext cx="602166" cy="542691"/>
            <a:chOff x="1510757" y="3225422"/>
            <a:chExt cx="720214" cy="637347"/>
          </a:xfrm>
        </p:grpSpPr>
        <p:sp>
          <p:nvSpPr>
            <p:cNvPr id="10" name="Google Shape;660;p39"/>
            <p:cNvSpPr/>
            <p:nvPr/>
          </p:nvSpPr>
          <p:spPr>
            <a:xfrm>
              <a:off x="1774546" y="3475620"/>
              <a:ext cx="261417" cy="238347"/>
            </a:xfrm>
            <a:custGeom>
              <a:avLst/>
              <a:gdLst/>
              <a:ahLst/>
              <a:cxnLst/>
              <a:rect l="l" t="t" r="r" b="b"/>
              <a:pathLst>
                <a:path w="385" h="351" extrusionOk="0">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661;p39"/>
            <p:cNvSpPr/>
            <p:nvPr/>
          </p:nvSpPr>
          <p:spPr>
            <a:xfrm>
              <a:off x="2000650" y="3426634"/>
              <a:ext cx="230321" cy="296287"/>
            </a:xfrm>
            <a:custGeom>
              <a:avLst/>
              <a:gdLst/>
              <a:ahLst/>
              <a:cxnLst/>
              <a:rect l="l" t="t" r="r" b="b"/>
              <a:pathLst>
                <a:path w="339" h="436" extrusionOk="0">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662;p39"/>
            <p:cNvSpPr/>
            <p:nvPr/>
          </p:nvSpPr>
          <p:spPr>
            <a:xfrm>
              <a:off x="1774546" y="3225422"/>
              <a:ext cx="211874" cy="236503"/>
            </a:xfrm>
            <a:custGeom>
              <a:avLst/>
              <a:gdLst/>
              <a:ahLst/>
              <a:cxnLst/>
              <a:rect l="l" t="t" r="r" b="b"/>
              <a:pathLst>
                <a:path w="312" h="348" extrusionOk="0">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 name="Google Shape;663;p39"/>
            <p:cNvSpPr/>
            <p:nvPr/>
          </p:nvSpPr>
          <p:spPr>
            <a:xfrm>
              <a:off x="1951107" y="3243857"/>
              <a:ext cx="274329" cy="218067"/>
            </a:xfrm>
            <a:custGeom>
              <a:avLst/>
              <a:gdLst/>
              <a:ahLst/>
              <a:cxnLst/>
              <a:rect l="l" t="t" r="r" b="b"/>
              <a:pathLst>
                <a:path w="404" h="321" extrusionOk="0">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664;p39"/>
            <p:cNvSpPr/>
            <p:nvPr/>
          </p:nvSpPr>
          <p:spPr>
            <a:xfrm>
              <a:off x="1858610" y="3710542"/>
              <a:ext cx="173926" cy="152226"/>
            </a:xfrm>
            <a:custGeom>
              <a:avLst/>
              <a:gdLst/>
              <a:ahLst/>
              <a:cxnLst/>
              <a:rect l="l" t="t" r="r" b="b"/>
              <a:pathLst>
                <a:path w="256" h="224" extrusionOk="0">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665;p39"/>
            <p:cNvSpPr/>
            <p:nvPr/>
          </p:nvSpPr>
          <p:spPr>
            <a:xfrm>
              <a:off x="1521825" y="3426634"/>
              <a:ext cx="288560" cy="234396"/>
            </a:xfrm>
            <a:custGeom>
              <a:avLst/>
              <a:gdLst/>
              <a:ahLst/>
              <a:cxnLst/>
              <a:rect l="l" t="t" r="r" b="b"/>
              <a:pathLst>
                <a:path w="425" h="345" extrusionOk="0">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666;p39"/>
            <p:cNvSpPr/>
            <p:nvPr/>
          </p:nvSpPr>
          <p:spPr>
            <a:xfrm>
              <a:off x="1510757" y="3234903"/>
              <a:ext cx="299628" cy="227021"/>
            </a:xfrm>
            <a:custGeom>
              <a:avLst/>
              <a:gdLst/>
              <a:ahLst/>
              <a:cxnLst/>
              <a:rect l="l" t="t" r="r" b="b"/>
              <a:pathLst>
                <a:path w="441" h="334" extrusionOk="0">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pic>
        <p:nvPicPr>
          <p:cNvPr id="3" name="uLeuBDRulzU"/>
          <p:cNvPicPr>
            <a:picLocks noRot="1" noChangeAspect="1"/>
          </p:cNvPicPr>
          <p:nvPr>
            <a:videoFile r:link="rId1"/>
          </p:nvPr>
        </p:nvPicPr>
        <p:blipFill>
          <a:blip r:embed="rId4"/>
          <a:stretch>
            <a:fillRect/>
          </a:stretch>
        </p:blipFill>
        <p:spPr>
          <a:xfrm>
            <a:off x="1144858" y="926479"/>
            <a:ext cx="6969930" cy="3920585"/>
          </a:xfrm>
          <a:prstGeom prst="rect">
            <a:avLst/>
          </a:prstGeom>
          <a:ln>
            <a:noFill/>
          </a:ln>
          <a:effectLst>
            <a:glow rad="228600">
              <a:srgbClr val="FFFFFF">
                <a:alpha val="40000"/>
              </a:srgbClr>
            </a:glow>
          </a:effectLst>
          <a:scene3d>
            <a:camera prst="orthographicFront"/>
            <a:lightRig rig="threePt" dir="t">
              <a:rot lat="0" lon="0" rev="2100000"/>
            </a:lightRig>
          </a:scene3d>
          <a:sp3d>
            <a:bevelT w="152400" h="101600" prst="slope"/>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7" name="Google Shape;62;p12"/>
          <p:cNvSpPr/>
          <p:nvPr/>
        </p:nvSpPr>
        <p:spPr>
          <a:xfrm>
            <a:off x="134745" y="10282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659;p39"/>
          <p:cNvGrpSpPr/>
          <p:nvPr/>
        </p:nvGrpSpPr>
        <p:grpSpPr>
          <a:xfrm>
            <a:off x="230458" y="230459"/>
            <a:ext cx="602166" cy="542691"/>
            <a:chOff x="1510757" y="3225422"/>
            <a:chExt cx="720214" cy="637347"/>
          </a:xfrm>
        </p:grpSpPr>
        <p:sp>
          <p:nvSpPr>
            <p:cNvPr id="9" name="Google Shape;660;p39"/>
            <p:cNvSpPr/>
            <p:nvPr/>
          </p:nvSpPr>
          <p:spPr>
            <a:xfrm>
              <a:off x="1774546" y="3475620"/>
              <a:ext cx="261417" cy="238347"/>
            </a:xfrm>
            <a:custGeom>
              <a:avLst/>
              <a:gdLst/>
              <a:ahLst/>
              <a:cxnLst/>
              <a:rect l="l" t="t" r="r" b="b"/>
              <a:pathLst>
                <a:path w="385" h="351" extrusionOk="0">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661;p39"/>
            <p:cNvSpPr/>
            <p:nvPr/>
          </p:nvSpPr>
          <p:spPr>
            <a:xfrm>
              <a:off x="2000650" y="3426634"/>
              <a:ext cx="230321" cy="296287"/>
            </a:xfrm>
            <a:custGeom>
              <a:avLst/>
              <a:gdLst/>
              <a:ahLst/>
              <a:cxnLst/>
              <a:rect l="l" t="t" r="r" b="b"/>
              <a:pathLst>
                <a:path w="339" h="436" extrusionOk="0">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662;p39"/>
            <p:cNvSpPr/>
            <p:nvPr/>
          </p:nvSpPr>
          <p:spPr>
            <a:xfrm>
              <a:off x="1774546" y="3225422"/>
              <a:ext cx="211874" cy="236503"/>
            </a:xfrm>
            <a:custGeom>
              <a:avLst/>
              <a:gdLst/>
              <a:ahLst/>
              <a:cxnLst/>
              <a:rect l="l" t="t" r="r" b="b"/>
              <a:pathLst>
                <a:path w="312" h="348" extrusionOk="0">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663;p39"/>
            <p:cNvSpPr/>
            <p:nvPr/>
          </p:nvSpPr>
          <p:spPr>
            <a:xfrm>
              <a:off x="1951107" y="3243857"/>
              <a:ext cx="274329" cy="218067"/>
            </a:xfrm>
            <a:custGeom>
              <a:avLst/>
              <a:gdLst/>
              <a:ahLst/>
              <a:cxnLst/>
              <a:rect l="l" t="t" r="r" b="b"/>
              <a:pathLst>
                <a:path w="404" h="321" extrusionOk="0">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 name="Google Shape;664;p39"/>
            <p:cNvSpPr/>
            <p:nvPr/>
          </p:nvSpPr>
          <p:spPr>
            <a:xfrm>
              <a:off x="1858610" y="3710542"/>
              <a:ext cx="173926" cy="152226"/>
            </a:xfrm>
            <a:custGeom>
              <a:avLst/>
              <a:gdLst/>
              <a:ahLst/>
              <a:cxnLst/>
              <a:rect l="l" t="t" r="r" b="b"/>
              <a:pathLst>
                <a:path w="256" h="224" extrusionOk="0">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665;p39"/>
            <p:cNvSpPr/>
            <p:nvPr/>
          </p:nvSpPr>
          <p:spPr>
            <a:xfrm>
              <a:off x="1521825" y="3426634"/>
              <a:ext cx="288560" cy="234396"/>
            </a:xfrm>
            <a:custGeom>
              <a:avLst/>
              <a:gdLst/>
              <a:ahLst/>
              <a:cxnLst/>
              <a:rect l="l" t="t" r="r" b="b"/>
              <a:pathLst>
                <a:path w="425" h="345" extrusionOk="0">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666;p39"/>
            <p:cNvSpPr/>
            <p:nvPr/>
          </p:nvSpPr>
          <p:spPr>
            <a:xfrm>
              <a:off x="1510757" y="3234903"/>
              <a:ext cx="299628" cy="227021"/>
            </a:xfrm>
            <a:custGeom>
              <a:avLst/>
              <a:gdLst/>
              <a:ahLst/>
              <a:cxnLst/>
              <a:rect l="l" t="t" r="r" b="b"/>
              <a:pathLst>
                <a:path w="441" h="334" extrusionOk="0">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2" name="TextBox 1"/>
          <p:cNvSpPr txBox="1"/>
          <p:nvPr/>
        </p:nvSpPr>
        <p:spPr>
          <a:xfrm>
            <a:off x="3560956" y="230458"/>
            <a:ext cx="4222595" cy="369332"/>
          </a:xfrm>
          <a:prstGeom prst="rect">
            <a:avLst/>
          </a:prstGeom>
          <a:noFill/>
        </p:spPr>
        <p:txBody>
          <a:bodyPr wrap="square" rtlCol="0">
            <a:spAutoFit/>
          </a:bodyPr>
          <a:lstStyle/>
          <a:p>
            <a:r>
              <a:rPr lang="en-AU" sz="1800" dirty="0">
                <a:solidFill>
                  <a:schemeClr val="bg1"/>
                </a:solidFill>
                <a:latin typeface="Calibri" panose="020F0502020204030204" pitchFamily="34" charset="0"/>
                <a:cs typeface="Calibri" panose="020F0502020204030204" pitchFamily="34" charset="0"/>
              </a:rPr>
              <a:t>References</a:t>
            </a:r>
            <a:endParaRPr lang="en-AU" dirty="0">
              <a:solidFill>
                <a:schemeClr val="bg1"/>
              </a:solidFill>
              <a:latin typeface="Calibri" panose="020F0502020204030204" pitchFamily="34" charset="0"/>
              <a:cs typeface="Calibri" panose="020F0502020204030204" pitchFamily="34" charset="0"/>
            </a:endParaRPr>
          </a:p>
        </p:txBody>
      </p:sp>
      <p:sp>
        <p:nvSpPr>
          <p:cNvPr id="3" name="TextBox 2"/>
          <p:cNvSpPr txBox="1"/>
          <p:nvPr/>
        </p:nvSpPr>
        <p:spPr>
          <a:xfrm>
            <a:off x="646771" y="1063083"/>
            <a:ext cx="7798419" cy="1692771"/>
          </a:xfrm>
          <a:prstGeom prst="rect">
            <a:avLst/>
          </a:prstGeom>
          <a:noFill/>
        </p:spPr>
        <p:txBody>
          <a:bodyPr wrap="square" rtlCol="0">
            <a:spAutoFit/>
          </a:bodyPr>
          <a:lstStyle/>
          <a:p>
            <a:r>
              <a:rPr lang="en-AU" sz="1600" dirty="0">
                <a:solidFill>
                  <a:schemeClr val="bg1"/>
                </a:solidFill>
                <a:latin typeface="Calibri" panose="020F0502020204030204" pitchFamily="34" charset="0"/>
                <a:cs typeface="Calibri" panose="020F0502020204030204" pitchFamily="34" charset="0"/>
              </a:rPr>
              <a:t>Reachout for schools - </a:t>
            </a:r>
            <a:r>
              <a:rPr lang="en-AU" sz="1600" dirty="0">
                <a:latin typeface="Calibri" panose="020F0502020204030204" pitchFamily="34" charset="0"/>
                <a:cs typeface="Calibri" panose="020F0502020204030204" pitchFamily="34" charset="0"/>
                <a:hlinkClick r:id="rId3"/>
              </a:rPr>
              <a:t>https://schools.au.reachout.com/</a:t>
            </a:r>
            <a:endParaRPr lang="en-AU" sz="1600" dirty="0">
              <a:solidFill>
                <a:schemeClr val="bg1"/>
              </a:solidFill>
              <a:latin typeface="Calibri" panose="020F0502020204030204" pitchFamily="34" charset="0"/>
              <a:cs typeface="Calibri" panose="020F0502020204030204" pitchFamily="34" charset="0"/>
            </a:endParaRPr>
          </a:p>
          <a:p>
            <a:endParaRPr lang="en-AU" sz="1600" dirty="0">
              <a:solidFill>
                <a:schemeClr val="bg1"/>
              </a:solidFill>
              <a:latin typeface="Calibri" panose="020F0502020204030204" pitchFamily="34" charset="0"/>
              <a:cs typeface="Calibri" panose="020F0502020204030204" pitchFamily="34" charset="0"/>
            </a:endParaRPr>
          </a:p>
          <a:p>
            <a:r>
              <a:rPr lang="en-AU" sz="1600" dirty="0">
                <a:solidFill>
                  <a:schemeClr val="bg1"/>
                </a:solidFill>
                <a:latin typeface="Calibri" panose="020F0502020204030204" pitchFamily="34" charset="0"/>
                <a:cs typeface="Calibri" panose="020F0502020204030204" pitchFamily="34" charset="0"/>
              </a:rPr>
              <a:t>YouTube - https://www.youtube.com/watch?v=uLeuBDRulzU</a:t>
            </a:r>
          </a:p>
          <a:p>
            <a:endParaRPr lang="en-AU" dirty="0">
              <a:solidFill>
                <a:schemeClr val="bg1"/>
              </a:solidFill>
            </a:endParaRPr>
          </a:p>
          <a:p>
            <a:r>
              <a:rPr lang="en-AU" dirty="0">
                <a:solidFill>
                  <a:schemeClr val="bg1"/>
                </a:solidFill>
              </a:rPr>
              <a:t>Richter-Levin, G. (2004). The amygdala, the hippocampus and emotional modulation in memory</a:t>
            </a:r>
          </a:p>
          <a:p>
            <a:endParaRPr lang="en-AU" dirty="0">
              <a:solidFill>
                <a:schemeClr val="bg1"/>
              </a:solidFill>
            </a:endParaRPr>
          </a:p>
          <a:p>
            <a:r>
              <a:rPr lang="en-AU" dirty="0">
                <a:solidFill>
                  <a:schemeClr val="bg1"/>
                </a:solidFill>
              </a:rPr>
              <a:t> </a:t>
            </a:r>
          </a:p>
        </p:txBody>
      </p:sp>
    </p:spTree>
    <p:extLst>
      <p:ext uri="{BB962C8B-B14F-4D97-AF65-F5344CB8AC3E}">
        <p14:creationId xmlns:p14="http://schemas.microsoft.com/office/powerpoint/2010/main" val="1868294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4"/>
          <p:cNvSpPr txBox="1">
            <a:spLocks noGrp="1"/>
          </p:cNvSpPr>
          <p:nvPr>
            <p:ph type="ctrTitle" idx="4294967295"/>
          </p:nvPr>
        </p:nvSpPr>
        <p:spPr>
          <a:xfrm>
            <a:off x="1822500" y="1202350"/>
            <a:ext cx="54570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dirty="0"/>
              <a:t>thanks!</a:t>
            </a:r>
            <a:endParaRPr sz="4800" dirty="0"/>
          </a:p>
        </p:txBody>
      </p:sp>
      <p:sp>
        <p:nvSpPr>
          <p:cNvPr id="298" name="Google Shape;298;p34"/>
          <p:cNvSpPr txBox="1">
            <a:spLocks noGrp="1"/>
          </p:cNvSpPr>
          <p:nvPr>
            <p:ph type="subTitle" idx="4294967295"/>
          </p:nvPr>
        </p:nvSpPr>
        <p:spPr>
          <a:xfrm>
            <a:off x="1275150" y="2376679"/>
            <a:ext cx="6593700" cy="23271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3600" dirty="0">
                <a:latin typeface="Calibri" panose="020F0502020204030204" pitchFamily="34" charset="0"/>
                <a:cs typeface="Calibri" panose="020F0502020204030204" pitchFamily="34" charset="0"/>
              </a:rPr>
              <a:t>Any questions?</a:t>
            </a:r>
            <a:endParaRPr sz="3600" dirty="0">
              <a:latin typeface="Calibri" panose="020F0502020204030204" pitchFamily="34" charset="0"/>
              <a:cs typeface="Calibri" panose="020F0502020204030204" pitchFamily="34" charset="0"/>
            </a:endParaRPr>
          </a:p>
          <a:p>
            <a:pPr marL="0" lvl="0" indent="0" algn="ctr" rtl="0">
              <a:spcBef>
                <a:spcPts val="600"/>
              </a:spcBef>
              <a:spcAft>
                <a:spcPts val="0"/>
              </a:spcAft>
              <a:buNone/>
            </a:pPr>
            <a:endParaRPr dirty="0">
              <a:solidFill>
                <a:schemeClr val="lt1"/>
              </a:solidFill>
            </a:endParaRPr>
          </a:p>
        </p:txBody>
      </p:sp>
      <p:sp>
        <p:nvSpPr>
          <p:cNvPr id="300" name="Google Shape;300;p34"/>
          <p:cNvSpPr/>
          <p:nvPr/>
        </p:nvSpPr>
        <p:spPr>
          <a:xfrm>
            <a:off x="3799402" y="2051575"/>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2;p12"/>
          <p:cNvSpPr/>
          <p:nvPr/>
        </p:nvSpPr>
        <p:spPr>
          <a:xfrm>
            <a:off x="134745" y="10282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659;p39"/>
          <p:cNvGrpSpPr/>
          <p:nvPr/>
        </p:nvGrpSpPr>
        <p:grpSpPr>
          <a:xfrm>
            <a:off x="230458" y="230459"/>
            <a:ext cx="602166" cy="542691"/>
            <a:chOff x="1510757" y="3225422"/>
            <a:chExt cx="720214" cy="637347"/>
          </a:xfrm>
        </p:grpSpPr>
        <p:sp>
          <p:nvSpPr>
            <p:cNvPr id="9" name="Google Shape;660;p39"/>
            <p:cNvSpPr/>
            <p:nvPr/>
          </p:nvSpPr>
          <p:spPr>
            <a:xfrm>
              <a:off x="1774546" y="3475620"/>
              <a:ext cx="261417" cy="238347"/>
            </a:xfrm>
            <a:custGeom>
              <a:avLst/>
              <a:gdLst/>
              <a:ahLst/>
              <a:cxnLst/>
              <a:rect l="l" t="t" r="r" b="b"/>
              <a:pathLst>
                <a:path w="385" h="351" extrusionOk="0">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661;p39"/>
            <p:cNvSpPr/>
            <p:nvPr/>
          </p:nvSpPr>
          <p:spPr>
            <a:xfrm>
              <a:off x="2000650" y="3426634"/>
              <a:ext cx="230321" cy="296287"/>
            </a:xfrm>
            <a:custGeom>
              <a:avLst/>
              <a:gdLst/>
              <a:ahLst/>
              <a:cxnLst/>
              <a:rect l="l" t="t" r="r" b="b"/>
              <a:pathLst>
                <a:path w="339" h="436" extrusionOk="0">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662;p39"/>
            <p:cNvSpPr/>
            <p:nvPr/>
          </p:nvSpPr>
          <p:spPr>
            <a:xfrm>
              <a:off x="1774546" y="3225422"/>
              <a:ext cx="211874" cy="236503"/>
            </a:xfrm>
            <a:custGeom>
              <a:avLst/>
              <a:gdLst/>
              <a:ahLst/>
              <a:cxnLst/>
              <a:rect l="l" t="t" r="r" b="b"/>
              <a:pathLst>
                <a:path w="312" h="348" extrusionOk="0">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663;p39"/>
            <p:cNvSpPr/>
            <p:nvPr/>
          </p:nvSpPr>
          <p:spPr>
            <a:xfrm>
              <a:off x="1951107" y="3243857"/>
              <a:ext cx="274329" cy="218067"/>
            </a:xfrm>
            <a:custGeom>
              <a:avLst/>
              <a:gdLst/>
              <a:ahLst/>
              <a:cxnLst/>
              <a:rect l="l" t="t" r="r" b="b"/>
              <a:pathLst>
                <a:path w="404" h="321" extrusionOk="0">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 name="Google Shape;664;p39"/>
            <p:cNvSpPr/>
            <p:nvPr/>
          </p:nvSpPr>
          <p:spPr>
            <a:xfrm>
              <a:off x="1858610" y="3710542"/>
              <a:ext cx="173926" cy="152226"/>
            </a:xfrm>
            <a:custGeom>
              <a:avLst/>
              <a:gdLst/>
              <a:ahLst/>
              <a:cxnLst/>
              <a:rect l="l" t="t" r="r" b="b"/>
              <a:pathLst>
                <a:path w="256" h="224" extrusionOk="0">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665;p39"/>
            <p:cNvSpPr/>
            <p:nvPr/>
          </p:nvSpPr>
          <p:spPr>
            <a:xfrm>
              <a:off x="1521825" y="3426634"/>
              <a:ext cx="288560" cy="234396"/>
            </a:xfrm>
            <a:custGeom>
              <a:avLst/>
              <a:gdLst/>
              <a:ahLst/>
              <a:cxnLst/>
              <a:rect l="l" t="t" r="r" b="b"/>
              <a:pathLst>
                <a:path w="425" h="345" extrusionOk="0">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666;p39"/>
            <p:cNvSpPr/>
            <p:nvPr/>
          </p:nvSpPr>
          <p:spPr>
            <a:xfrm>
              <a:off x="1510757" y="3234903"/>
              <a:ext cx="299628" cy="227021"/>
            </a:xfrm>
            <a:custGeom>
              <a:avLst/>
              <a:gdLst/>
              <a:ahLst/>
              <a:cxnLst/>
              <a:rect l="l" t="t" r="r" b="b"/>
              <a:pathLst>
                <a:path w="441" h="334" extrusionOk="0">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043057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4" name="Google Shape;74;p13"/>
          <p:cNvSpPr/>
          <p:nvPr/>
        </p:nvSpPr>
        <p:spPr>
          <a:xfrm>
            <a:off x="4163675" y="824941"/>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2;p12"/>
          <p:cNvSpPr/>
          <p:nvPr/>
        </p:nvSpPr>
        <p:spPr>
          <a:xfrm>
            <a:off x="149614" y="110264"/>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659;p39"/>
          <p:cNvGrpSpPr/>
          <p:nvPr/>
        </p:nvGrpSpPr>
        <p:grpSpPr>
          <a:xfrm>
            <a:off x="230458" y="230459"/>
            <a:ext cx="602166" cy="542691"/>
            <a:chOff x="1510757" y="3225422"/>
            <a:chExt cx="720214" cy="637347"/>
          </a:xfrm>
        </p:grpSpPr>
        <p:sp>
          <p:nvSpPr>
            <p:cNvPr id="9" name="Google Shape;660;p39"/>
            <p:cNvSpPr/>
            <p:nvPr/>
          </p:nvSpPr>
          <p:spPr>
            <a:xfrm>
              <a:off x="1774546" y="3475620"/>
              <a:ext cx="261417" cy="238347"/>
            </a:xfrm>
            <a:custGeom>
              <a:avLst/>
              <a:gdLst/>
              <a:ahLst/>
              <a:cxnLst/>
              <a:rect l="l" t="t" r="r" b="b"/>
              <a:pathLst>
                <a:path w="385" h="351" extrusionOk="0">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661;p39"/>
            <p:cNvSpPr/>
            <p:nvPr/>
          </p:nvSpPr>
          <p:spPr>
            <a:xfrm>
              <a:off x="2000650" y="3426634"/>
              <a:ext cx="230321" cy="296287"/>
            </a:xfrm>
            <a:custGeom>
              <a:avLst/>
              <a:gdLst/>
              <a:ahLst/>
              <a:cxnLst/>
              <a:rect l="l" t="t" r="r" b="b"/>
              <a:pathLst>
                <a:path w="339" h="436" extrusionOk="0">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662;p39"/>
            <p:cNvSpPr/>
            <p:nvPr/>
          </p:nvSpPr>
          <p:spPr>
            <a:xfrm>
              <a:off x="1774546" y="3225422"/>
              <a:ext cx="211874" cy="236503"/>
            </a:xfrm>
            <a:custGeom>
              <a:avLst/>
              <a:gdLst/>
              <a:ahLst/>
              <a:cxnLst/>
              <a:rect l="l" t="t" r="r" b="b"/>
              <a:pathLst>
                <a:path w="312" h="348" extrusionOk="0">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663;p39"/>
            <p:cNvSpPr/>
            <p:nvPr/>
          </p:nvSpPr>
          <p:spPr>
            <a:xfrm>
              <a:off x="1951107" y="3243857"/>
              <a:ext cx="274329" cy="218067"/>
            </a:xfrm>
            <a:custGeom>
              <a:avLst/>
              <a:gdLst/>
              <a:ahLst/>
              <a:cxnLst/>
              <a:rect l="l" t="t" r="r" b="b"/>
              <a:pathLst>
                <a:path w="404" h="321" extrusionOk="0">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 name="Google Shape;664;p39"/>
            <p:cNvSpPr/>
            <p:nvPr/>
          </p:nvSpPr>
          <p:spPr>
            <a:xfrm>
              <a:off x="1858610" y="3710542"/>
              <a:ext cx="173926" cy="152226"/>
            </a:xfrm>
            <a:custGeom>
              <a:avLst/>
              <a:gdLst/>
              <a:ahLst/>
              <a:cxnLst/>
              <a:rect l="l" t="t" r="r" b="b"/>
              <a:pathLst>
                <a:path w="256" h="224" extrusionOk="0">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665;p39"/>
            <p:cNvSpPr/>
            <p:nvPr/>
          </p:nvSpPr>
          <p:spPr>
            <a:xfrm>
              <a:off x="1521825" y="3426634"/>
              <a:ext cx="288560" cy="234396"/>
            </a:xfrm>
            <a:custGeom>
              <a:avLst/>
              <a:gdLst/>
              <a:ahLst/>
              <a:cxnLst/>
              <a:rect l="l" t="t" r="r" b="b"/>
              <a:pathLst>
                <a:path w="425" h="345" extrusionOk="0">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666;p39"/>
            <p:cNvSpPr/>
            <p:nvPr/>
          </p:nvSpPr>
          <p:spPr>
            <a:xfrm>
              <a:off x="1510757" y="3234903"/>
              <a:ext cx="299628" cy="227021"/>
            </a:xfrm>
            <a:custGeom>
              <a:avLst/>
              <a:gdLst/>
              <a:ahLst/>
              <a:cxnLst/>
              <a:rect l="l" t="t" r="r" b="b"/>
              <a:pathLst>
                <a:path w="441" h="334" extrusionOk="0">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3" name="TextBox 2"/>
          <p:cNvSpPr txBox="1"/>
          <p:nvPr/>
        </p:nvSpPr>
        <p:spPr>
          <a:xfrm>
            <a:off x="2868905" y="297366"/>
            <a:ext cx="4298288" cy="584775"/>
          </a:xfrm>
          <a:prstGeom prst="rect">
            <a:avLst/>
          </a:prstGeom>
          <a:noFill/>
        </p:spPr>
        <p:txBody>
          <a:bodyPr wrap="square" rtlCol="0">
            <a:spAutoFit/>
          </a:bodyPr>
          <a:lstStyle/>
          <a:p>
            <a:r>
              <a:rPr lang="en-AU" sz="3200" dirty="0">
                <a:solidFill>
                  <a:schemeClr val="bg1"/>
                </a:solidFill>
                <a:latin typeface="Calibri" panose="020F0502020204030204" pitchFamily="34" charset="0"/>
                <a:cs typeface="Calibri" panose="020F0502020204030204" pitchFamily="34" charset="0"/>
              </a:rPr>
              <a:t>What is stress?</a:t>
            </a:r>
            <a:endParaRPr lang="en-AU" sz="3200" dirty="0">
              <a:solidFill>
                <a:schemeClr val="bg1"/>
              </a:solidFill>
            </a:endParaRPr>
          </a:p>
        </p:txBody>
      </p:sp>
      <p:sp>
        <p:nvSpPr>
          <p:cNvPr id="4" name="TextBox 3"/>
          <p:cNvSpPr txBox="1"/>
          <p:nvPr/>
        </p:nvSpPr>
        <p:spPr>
          <a:xfrm>
            <a:off x="579863" y="1092819"/>
            <a:ext cx="3769112" cy="584775"/>
          </a:xfrm>
          <a:prstGeom prst="rect">
            <a:avLst/>
          </a:prstGeom>
          <a:noFill/>
        </p:spPr>
        <p:txBody>
          <a:bodyPr wrap="square" rtlCol="0">
            <a:spAutoFit/>
          </a:bodyPr>
          <a:lstStyle/>
          <a:p>
            <a:endParaRPr lang="en-AU" dirty="0">
              <a:solidFill>
                <a:schemeClr val="bg1"/>
              </a:solidFill>
            </a:endParaRPr>
          </a:p>
          <a:p>
            <a:pPr marL="285750" indent="-285750">
              <a:buFont typeface="Arial" panose="020B0604020202020204" pitchFamily="34" charset="0"/>
              <a:buChar char="•"/>
            </a:pPr>
            <a:r>
              <a:rPr lang="en-AU" sz="1800" dirty="0">
                <a:solidFill>
                  <a:schemeClr val="bg1"/>
                </a:solidFill>
                <a:latin typeface="Calibri" panose="020F0502020204030204" pitchFamily="34" charset="0"/>
                <a:cs typeface="Calibri" panose="020F0502020204030204" pitchFamily="34" charset="0"/>
              </a:rPr>
              <a:t>Bodily response to a stressor</a:t>
            </a:r>
          </a:p>
        </p:txBody>
      </p:sp>
      <p:sp>
        <p:nvSpPr>
          <p:cNvPr id="5" name="TextBox 4"/>
          <p:cNvSpPr txBox="1"/>
          <p:nvPr/>
        </p:nvSpPr>
        <p:spPr>
          <a:xfrm>
            <a:off x="341971" y="2185640"/>
            <a:ext cx="3516351" cy="338554"/>
          </a:xfrm>
          <a:prstGeom prst="rect">
            <a:avLst/>
          </a:prstGeom>
          <a:noFill/>
        </p:spPr>
        <p:txBody>
          <a:bodyPr wrap="square" rtlCol="0">
            <a:spAutoFit/>
          </a:bodyPr>
          <a:lstStyle/>
          <a:p>
            <a:r>
              <a:rPr lang="en-AU" sz="1600" dirty="0">
                <a:solidFill>
                  <a:schemeClr val="bg1"/>
                </a:solidFill>
                <a:latin typeface="Berlin Sans FB" panose="020E0602020502020306" pitchFamily="34" charset="0"/>
              </a:rPr>
              <a:t>Can be emotional or physical stress</a:t>
            </a:r>
          </a:p>
        </p:txBody>
      </p:sp>
      <p:sp>
        <p:nvSpPr>
          <p:cNvPr id="20" name="TextBox 19"/>
          <p:cNvSpPr txBox="1"/>
          <p:nvPr/>
        </p:nvSpPr>
        <p:spPr>
          <a:xfrm>
            <a:off x="4568281" y="1282389"/>
            <a:ext cx="4129669" cy="338554"/>
          </a:xfrm>
          <a:prstGeom prst="rect">
            <a:avLst/>
          </a:prstGeom>
          <a:noFill/>
        </p:spPr>
        <p:txBody>
          <a:bodyPr wrap="square" rtlCol="0">
            <a:spAutoFit/>
          </a:bodyPr>
          <a:lstStyle/>
          <a:p>
            <a:r>
              <a:rPr lang="en-AU" sz="1600" dirty="0">
                <a:solidFill>
                  <a:schemeClr val="bg1"/>
                </a:solidFill>
                <a:latin typeface="Arial Narrow" panose="020B0606020202030204" pitchFamily="34" charset="0"/>
                <a:cs typeface="Calibri" panose="020F0502020204030204" pitchFamily="34" charset="0"/>
              </a:rPr>
              <a:t>Can be brought on by a thought or a memory</a:t>
            </a:r>
          </a:p>
        </p:txBody>
      </p:sp>
      <p:sp>
        <p:nvSpPr>
          <p:cNvPr id="21" name="TextBox 20"/>
          <p:cNvSpPr txBox="1"/>
          <p:nvPr/>
        </p:nvSpPr>
        <p:spPr>
          <a:xfrm>
            <a:off x="1111405" y="3222702"/>
            <a:ext cx="3382537" cy="307777"/>
          </a:xfrm>
          <a:prstGeom prst="rect">
            <a:avLst/>
          </a:prstGeom>
          <a:noFill/>
        </p:spPr>
        <p:txBody>
          <a:bodyPr wrap="square" rtlCol="0">
            <a:spAutoFit/>
          </a:bodyPr>
          <a:lstStyle/>
          <a:p>
            <a:r>
              <a:rPr lang="en-AU" dirty="0">
                <a:solidFill>
                  <a:schemeClr val="bg1"/>
                </a:solidFill>
                <a:latin typeface="Lucida Handwriting" panose="03010101010101010101" pitchFamily="66" charset="0"/>
              </a:rPr>
              <a:t>A normal reaction!</a:t>
            </a:r>
          </a:p>
        </p:txBody>
      </p:sp>
      <p:sp>
        <p:nvSpPr>
          <p:cNvPr id="22" name="TextBox 21"/>
          <p:cNvSpPr txBox="1"/>
          <p:nvPr/>
        </p:nvSpPr>
        <p:spPr>
          <a:xfrm>
            <a:off x="4401015" y="3003398"/>
            <a:ext cx="4393580" cy="523220"/>
          </a:xfrm>
          <a:prstGeom prst="rect">
            <a:avLst/>
          </a:prstGeom>
          <a:noFill/>
        </p:spPr>
        <p:txBody>
          <a:bodyPr wrap="square" rtlCol="0">
            <a:spAutoFit/>
          </a:bodyPr>
          <a:lstStyle/>
          <a:p>
            <a:pPr algn="ctr"/>
            <a:r>
              <a:rPr lang="en-AU" dirty="0">
                <a:solidFill>
                  <a:schemeClr val="bg1"/>
                </a:solidFill>
                <a:latin typeface="Lucida Console" panose="020B0609040504020204" pitchFamily="49" charset="0"/>
              </a:rPr>
              <a:t>Not always bad – </a:t>
            </a:r>
          </a:p>
          <a:p>
            <a:pPr algn="ctr"/>
            <a:r>
              <a:rPr lang="en-AU" dirty="0">
                <a:solidFill>
                  <a:schemeClr val="bg1"/>
                </a:solidFill>
                <a:latin typeface="Lucida Console" panose="020B0609040504020204" pitchFamily="49" charset="0"/>
              </a:rPr>
              <a:t>stress can be helpful at times</a:t>
            </a:r>
          </a:p>
        </p:txBody>
      </p:sp>
      <p:sp>
        <p:nvSpPr>
          <p:cNvPr id="23" name="TextBox 22"/>
          <p:cNvSpPr txBox="1"/>
          <p:nvPr/>
        </p:nvSpPr>
        <p:spPr>
          <a:xfrm>
            <a:off x="2185639" y="3895493"/>
            <a:ext cx="5151863" cy="307777"/>
          </a:xfrm>
          <a:prstGeom prst="rect">
            <a:avLst/>
          </a:prstGeom>
          <a:noFill/>
        </p:spPr>
        <p:txBody>
          <a:bodyPr wrap="square" rtlCol="0">
            <a:spAutoFit/>
          </a:bodyPr>
          <a:lstStyle/>
          <a:p>
            <a:r>
              <a:rPr lang="en-AU" dirty="0">
                <a:solidFill>
                  <a:schemeClr val="bg1"/>
                </a:solidFill>
                <a:latin typeface="Comic Sans MS" panose="030F0702030302020204" pitchFamily="66" charset="0"/>
              </a:rPr>
              <a:t>Can become a problem if present after stressor is gone… </a:t>
            </a:r>
          </a:p>
        </p:txBody>
      </p:sp>
      <p:sp>
        <p:nvSpPr>
          <p:cNvPr id="24" name="TextBox 23"/>
          <p:cNvSpPr txBox="1"/>
          <p:nvPr/>
        </p:nvSpPr>
        <p:spPr>
          <a:xfrm>
            <a:off x="4259766" y="2133600"/>
            <a:ext cx="4780156" cy="307777"/>
          </a:xfrm>
          <a:prstGeom prst="rect">
            <a:avLst/>
          </a:prstGeom>
          <a:noFill/>
        </p:spPr>
        <p:txBody>
          <a:bodyPr wrap="square" rtlCol="0">
            <a:spAutoFit/>
          </a:bodyPr>
          <a:lstStyle/>
          <a:p>
            <a:r>
              <a:rPr lang="en-AU" dirty="0">
                <a:solidFill>
                  <a:schemeClr val="bg1"/>
                </a:solidFill>
                <a:latin typeface="Gill Sans Ultra Bold" panose="020B0A02020104020203" pitchFamily="34" charset="0"/>
              </a:rPr>
              <a:t>Can enhance or diminish performance</a:t>
            </a:r>
            <a:r>
              <a:rPr lang="en-AU" dirty="0">
                <a:solidFill>
                  <a:schemeClr val="bg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0" grpId="0"/>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2" name="Google Shape;162;p22"/>
          <p:cNvSpPr/>
          <p:nvPr/>
        </p:nvSpPr>
        <p:spPr>
          <a:xfrm>
            <a:off x="1504917" y="1322575"/>
            <a:ext cx="3281688" cy="3555651"/>
          </a:xfrm>
          <a:prstGeom prst="ellipse">
            <a:avLst/>
          </a:prstGeom>
          <a:solidFill>
            <a:srgbClr val="FFFFFF">
              <a:alpha val="1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dirty="0">
              <a:solidFill>
                <a:srgbClr val="FFFFFF"/>
              </a:solidFill>
              <a:latin typeface="Sniglet"/>
              <a:ea typeface="Sniglet"/>
              <a:cs typeface="Sniglet"/>
              <a:sym typeface="Sniglet"/>
            </a:endParaRPr>
          </a:p>
        </p:txBody>
      </p:sp>
      <p:sp>
        <p:nvSpPr>
          <p:cNvPr id="163" name="Google Shape;163;p22"/>
          <p:cNvSpPr/>
          <p:nvPr/>
        </p:nvSpPr>
        <p:spPr>
          <a:xfrm>
            <a:off x="4029307" y="1263804"/>
            <a:ext cx="3442543" cy="3369096"/>
          </a:xfrm>
          <a:prstGeom prst="ellipse">
            <a:avLst/>
          </a:prstGeom>
          <a:solidFill>
            <a:srgbClr val="FFFFFF">
              <a:alpha val="1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dirty="0">
              <a:solidFill>
                <a:srgbClr val="FFFFFF"/>
              </a:solidFill>
              <a:latin typeface="Sniglet"/>
              <a:ea typeface="Sniglet"/>
              <a:cs typeface="Sniglet"/>
              <a:sym typeface="Sniglet"/>
            </a:endParaRPr>
          </a:p>
        </p:txBody>
      </p:sp>
      <p:sp>
        <p:nvSpPr>
          <p:cNvPr id="166" name="Google Shape;166;p22"/>
          <p:cNvSpPr/>
          <p:nvPr/>
        </p:nvSpPr>
        <p:spPr>
          <a:xfrm>
            <a:off x="1501699" y="1293540"/>
            <a:ext cx="3290884" cy="3417747"/>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2"/>
          <p:cNvSpPr/>
          <p:nvPr/>
        </p:nvSpPr>
        <p:spPr>
          <a:xfrm>
            <a:off x="3910361" y="1345580"/>
            <a:ext cx="3564479" cy="3484654"/>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659;p39"/>
          <p:cNvGrpSpPr/>
          <p:nvPr/>
        </p:nvGrpSpPr>
        <p:grpSpPr>
          <a:xfrm>
            <a:off x="230458" y="230459"/>
            <a:ext cx="602166" cy="542691"/>
            <a:chOff x="1510757" y="3225422"/>
            <a:chExt cx="720214" cy="637347"/>
          </a:xfrm>
        </p:grpSpPr>
        <p:sp>
          <p:nvSpPr>
            <p:cNvPr id="14" name="Google Shape;660;p39"/>
            <p:cNvSpPr/>
            <p:nvPr/>
          </p:nvSpPr>
          <p:spPr>
            <a:xfrm>
              <a:off x="1774546" y="3475620"/>
              <a:ext cx="261417" cy="238347"/>
            </a:xfrm>
            <a:custGeom>
              <a:avLst/>
              <a:gdLst/>
              <a:ahLst/>
              <a:cxnLst/>
              <a:rect l="l" t="t" r="r" b="b"/>
              <a:pathLst>
                <a:path w="385" h="351" extrusionOk="0">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661;p39"/>
            <p:cNvSpPr/>
            <p:nvPr/>
          </p:nvSpPr>
          <p:spPr>
            <a:xfrm>
              <a:off x="2000650" y="3426634"/>
              <a:ext cx="230321" cy="296287"/>
            </a:xfrm>
            <a:custGeom>
              <a:avLst/>
              <a:gdLst/>
              <a:ahLst/>
              <a:cxnLst/>
              <a:rect l="l" t="t" r="r" b="b"/>
              <a:pathLst>
                <a:path w="339" h="436" extrusionOk="0">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662;p39"/>
            <p:cNvSpPr/>
            <p:nvPr/>
          </p:nvSpPr>
          <p:spPr>
            <a:xfrm>
              <a:off x="1774546" y="3225422"/>
              <a:ext cx="211874" cy="236503"/>
            </a:xfrm>
            <a:custGeom>
              <a:avLst/>
              <a:gdLst/>
              <a:ahLst/>
              <a:cxnLst/>
              <a:rect l="l" t="t" r="r" b="b"/>
              <a:pathLst>
                <a:path w="312" h="348" extrusionOk="0">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 name="Google Shape;663;p39"/>
            <p:cNvSpPr/>
            <p:nvPr/>
          </p:nvSpPr>
          <p:spPr>
            <a:xfrm>
              <a:off x="1951107" y="3243857"/>
              <a:ext cx="274329" cy="218067"/>
            </a:xfrm>
            <a:custGeom>
              <a:avLst/>
              <a:gdLst/>
              <a:ahLst/>
              <a:cxnLst/>
              <a:rect l="l" t="t" r="r" b="b"/>
              <a:pathLst>
                <a:path w="404" h="321" extrusionOk="0">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 name="Google Shape;664;p39"/>
            <p:cNvSpPr/>
            <p:nvPr/>
          </p:nvSpPr>
          <p:spPr>
            <a:xfrm>
              <a:off x="1858610" y="3710542"/>
              <a:ext cx="173926" cy="152226"/>
            </a:xfrm>
            <a:custGeom>
              <a:avLst/>
              <a:gdLst/>
              <a:ahLst/>
              <a:cxnLst/>
              <a:rect l="l" t="t" r="r" b="b"/>
              <a:pathLst>
                <a:path w="256" h="224" extrusionOk="0">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665;p39"/>
            <p:cNvSpPr/>
            <p:nvPr/>
          </p:nvSpPr>
          <p:spPr>
            <a:xfrm>
              <a:off x="1521825" y="3426634"/>
              <a:ext cx="288560" cy="234396"/>
            </a:xfrm>
            <a:custGeom>
              <a:avLst/>
              <a:gdLst/>
              <a:ahLst/>
              <a:cxnLst/>
              <a:rect l="l" t="t" r="r" b="b"/>
              <a:pathLst>
                <a:path w="425" h="345" extrusionOk="0">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 name="Google Shape;666;p39"/>
            <p:cNvSpPr/>
            <p:nvPr/>
          </p:nvSpPr>
          <p:spPr>
            <a:xfrm>
              <a:off x="1510757" y="3234903"/>
              <a:ext cx="299628" cy="227021"/>
            </a:xfrm>
            <a:custGeom>
              <a:avLst/>
              <a:gdLst/>
              <a:ahLst/>
              <a:cxnLst/>
              <a:rect l="l" t="t" r="r" b="b"/>
              <a:pathLst>
                <a:path w="441" h="334" extrusionOk="0">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21" name="Google Shape;62;p12"/>
          <p:cNvSpPr/>
          <p:nvPr/>
        </p:nvSpPr>
        <p:spPr>
          <a:xfrm>
            <a:off x="134745" y="10282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4" name="Google Shape;74;p13"/>
          <p:cNvSpPr/>
          <p:nvPr/>
        </p:nvSpPr>
        <p:spPr>
          <a:xfrm>
            <a:off x="5903266" y="653956"/>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2;p12"/>
          <p:cNvSpPr/>
          <p:nvPr/>
        </p:nvSpPr>
        <p:spPr>
          <a:xfrm>
            <a:off x="134745" y="10282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659;p39"/>
          <p:cNvGrpSpPr/>
          <p:nvPr/>
        </p:nvGrpSpPr>
        <p:grpSpPr>
          <a:xfrm>
            <a:off x="230458" y="230459"/>
            <a:ext cx="602166" cy="542691"/>
            <a:chOff x="1510757" y="3225422"/>
            <a:chExt cx="720214" cy="637347"/>
          </a:xfrm>
        </p:grpSpPr>
        <p:sp>
          <p:nvSpPr>
            <p:cNvPr id="9" name="Google Shape;660;p39"/>
            <p:cNvSpPr/>
            <p:nvPr/>
          </p:nvSpPr>
          <p:spPr>
            <a:xfrm>
              <a:off x="1774546" y="3475620"/>
              <a:ext cx="261417" cy="238347"/>
            </a:xfrm>
            <a:custGeom>
              <a:avLst/>
              <a:gdLst/>
              <a:ahLst/>
              <a:cxnLst/>
              <a:rect l="l" t="t" r="r" b="b"/>
              <a:pathLst>
                <a:path w="385" h="351" extrusionOk="0">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661;p39"/>
            <p:cNvSpPr/>
            <p:nvPr/>
          </p:nvSpPr>
          <p:spPr>
            <a:xfrm>
              <a:off x="2000650" y="3426634"/>
              <a:ext cx="230321" cy="296287"/>
            </a:xfrm>
            <a:custGeom>
              <a:avLst/>
              <a:gdLst/>
              <a:ahLst/>
              <a:cxnLst/>
              <a:rect l="l" t="t" r="r" b="b"/>
              <a:pathLst>
                <a:path w="339" h="436" extrusionOk="0">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662;p39"/>
            <p:cNvSpPr/>
            <p:nvPr/>
          </p:nvSpPr>
          <p:spPr>
            <a:xfrm>
              <a:off x="1774546" y="3225422"/>
              <a:ext cx="211874" cy="236503"/>
            </a:xfrm>
            <a:custGeom>
              <a:avLst/>
              <a:gdLst/>
              <a:ahLst/>
              <a:cxnLst/>
              <a:rect l="l" t="t" r="r" b="b"/>
              <a:pathLst>
                <a:path w="312" h="348" extrusionOk="0">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663;p39"/>
            <p:cNvSpPr/>
            <p:nvPr/>
          </p:nvSpPr>
          <p:spPr>
            <a:xfrm>
              <a:off x="1951107" y="3243857"/>
              <a:ext cx="274329" cy="218067"/>
            </a:xfrm>
            <a:custGeom>
              <a:avLst/>
              <a:gdLst/>
              <a:ahLst/>
              <a:cxnLst/>
              <a:rect l="l" t="t" r="r" b="b"/>
              <a:pathLst>
                <a:path w="404" h="321" extrusionOk="0">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 name="Google Shape;664;p39"/>
            <p:cNvSpPr/>
            <p:nvPr/>
          </p:nvSpPr>
          <p:spPr>
            <a:xfrm>
              <a:off x="1858610" y="3710542"/>
              <a:ext cx="173926" cy="152226"/>
            </a:xfrm>
            <a:custGeom>
              <a:avLst/>
              <a:gdLst/>
              <a:ahLst/>
              <a:cxnLst/>
              <a:rect l="l" t="t" r="r" b="b"/>
              <a:pathLst>
                <a:path w="256" h="224" extrusionOk="0">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665;p39"/>
            <p:cNvSpPr/>
            <p:nvPr/>
          </p:nvSpPr>
          <p:spPr>
            <a:xfrm>
              <a:off x="1521825" y="3426634"/>
              <a:ext cx="288560" cy="234396"/>
            </a:xfrm>
            <a:custGeom>
              <a:avLst/>
              <a:gdLst/>
              <a:ahLst/>
              <a:cxnLst/>
              <a:rect l="l" t="t" r="r" b="b"/>
              <a:pathLst>
                <a:path w="425" h="345" extrusionOk="0">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666;p39"/>
            <p:cNvSpPr/>
            <p:nvPr/>
          </p:nvSpPr>
          <p:spPr>
            <a:xfrm>
              <a:off x="1510757" y="3234903"/>
              <a:ext cx="299628" cy="227021"/>
            </a:xfrm>
            <a:custGeom>
              <a:avLst/>
              <a:gdLst/>
              <a:ahLst/>
              <a:cxnLst/>
              <a:rect l="l" t="t" r="r" b="b"/>
              <a:pathLst>
                <a:path w="441" h="334" extrusionOk="0">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3" name="TextBox 2"/>
          <p:cNvSpPr txBox="1"/>
          <p:nvPr/>
        </p:nvSpPr>
        <p:spPr>
          <a:xfrm>
            <a:off x="1382751" y="178420"/>
            <a:ext cx="6007466" cy="584775"/>
          </a:xfrm>
          <a:prstGeom prst="rect">
            <a:avLst/>
          </a:prstGeom>
          <a:noFill/>
        </p:spPr>
        <p:txBody>
          <a:bodyPr wrap="square" rtlCol="0">
            <a:spAutoFit/>
          </a:bodyPr>
          <a:lstStyle/>
          <a:p>
            <a:r>
              <a:rPr lang="en-AU" sz="3200" dirty="0">
                <a:solidFill>
                  <a:schemeClr val="bg1"/>
                </a:solidFill>
              </a:rPr>
              <a:t>What is happening in our brain?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3565" y="1248936"/>
            <a:ext cx="3125594" cy="2654456"/>
          </a:xfrm>
          <a:prstGeom prst="rect">
            <a:avLst/>
          </a:prstGeom>
        </p:spPr>
      </p:pic>
    </p:spTree>
    <p:extLst>
      <p:ext uri="{BB962C8B-B14F-4D97-AF65-F5344CB8AC3E}">
        <p14:creationId xmlns:p14="http://schemas.microsoft.com/office/powerpoint/2010/main" val="4263103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4" name="Google Shape;74;p13"/>
          <p:cNvSpPr/>
          <p:nvPr/>
        </p:nvSpPr>
        <p:spPr>
          <a:xfrm>
            <a:off x="5903266" y="653956"/>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2;p12"/>
          <p:cNvSpPr/>
          <p:nvPr/>
        </p:nvSpPr>
        <p:spPr>
          <a:xfrm>
            <a:off x="134745" y="10282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659;p39"/>
          <p:cNvGrpSpPr/>
          <p:nvPr/>
        </p:nvGrpSpPr>
        <p:grpSpPr>
          <a:xfrm>
            <a:off x="230458" y="230459"/>
            <a:ext cx="602166" cy="542691"/>
            <a:chOff x="1510757" y="3225422"/>
            <a:chExt cx="720214" cy="637347"/>
          </a:xfrm>
        </p:grpSpPr>
        <p:sp>
          <p:nvSpPr>
            <p:cNvPr id="9" name="Google Shape;660;p39"/>
            <p:cNvSpPr/>
            <p:nvPr/>
          </p:nvSpPr>
          <p:spPr>
            <a:xfrm>
              <a:off x="1774546" y="3475620"/>
              <a:ext cx="261417" cy="238347"/>
            </a:xfrm>
            <a:custGeom>
              <a:avLst/>
              <a:gdLst/>
              <a:ahLst/>
              <a:cxnLst/>
              <a:rect l="l" t="t" r="r" b="b"/>
              <a:pathLst>
                <a:path w="385" h="351" extrusionOk="0">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661;p39"/>
            <p:cNvSpPr/>
            <p:nvPr/>
          </p:nvSpPr>
          <p:spPr>
            <a:xfrm>
              <a:off x="2000650" y="3426634"/>
              <a:ext cx="230321" cy="296287"/>
            </a:xfrm>
            <a:custGeom>
              <a:avLst/>
              <a:gdLst/>
              <a:ahLst/>
              <a:cxnLst/>
              <a:rect l="l" t="t" r="r" b="b"/>
              <a:pathLst>
                <a:path w="339" h="436" extrusionOk="0">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662;p39"/>
            <p:cNvSpPr/>
            <p:nvPr/>
          </p:nvSpPr>
          <p:spPr>
            <a:xfrm>
              <a:off x="1774546" y="3225422"/>
              <a:ext cx="211874" cy="236503"/>
            </a:xfrm>
            <a:custGeom>
              <a:avLst/>
              <a:gdLst/>
              <a:ahLst/>
              <a:cxnLst/>
              <a:rect l="l" t="t" r="r" b="b"/>
              <a:pathLst>
                <a:path w="312" h="348" extrusionOk="0">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663;p39"/>
            <p:cNvSpPr/>
            <p:nvPr/>
          </p:nvSpPr>
          <p:spPr>
            <a:xfrm>
              <a:off x="1951107" y="3243857"/>
              <a:ext cx="274329" cy="218067"/>
            </a:xfrm>
            <a:custGeom>
              <a:avLst/>
              <a:gdLst/>
              <a:ahLst/>
              <a:cxnLst/>
              <a:rect l="l" t="t" r="r" b="b"/>
              <a:pathLst>
                <a:path w="404" h="321" extrusionOk="0">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 name="Google Shape;664;p39"/>
            <p:cNvSpPr/>
            <p:nvPr/>
          </p:nvSpPr>
          <p:spPr>
            <a:xfrm>
              <a:off x="1858610" y="3710542"/>
              <a:ext cx="173926" cy="152226"/>
            </a:xfrm>
            <a:custGeom>
              <a:avLst/>
              <a:gdLst/>
              <a:ahLst/>
              <a:cxnLst/>
              <a:rect l="l" t="t" r="r" b="b"/>
              <a:pathLst>
                <a:path w="256" h="224" extrusionOk="0">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665;p39"/>
            <p:cNvSpPr/>
            <p:nvPr/>
          </p:nvSpPr>
          <p:spPr>
            <a:xfrm>
              <a:off x="1521825" y="3426634"/>
              <a:ext cx="288560" cy="234396"/>
            </a:xfrm>
            <a:custGeom>
              <a:avLst/>
              <a:gdLst/>
              <a:ahLst/>
              <a:cxnLst/>
              <a:rect l="l" t="t" r="r" b="b"/>
              <a:pathLst>
                <a:path w="425" h="345" extrusionOk="0">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666;p39"/>
            <p:cNvSpPr/>
            <p:nvPr/>
          </p:nvSpPr>
          <p:spPr>
            <a:xfrm>
              <a:off x="1510757" y="3234903"/>
              <a:ext cx="299628" cy="227021"/>
            </a:xfrm>
            <a:custGeom>
              <a:avLst/>
              <a:gdLst/>
              <a:ahLst/>
              <a:cxnLst/>
              <a:rect l="l" t="t" r="r" b="b"/>
              <a:pathLst>
                <a:path w="441" h="334" extrusionOk="0">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3" name="TextBox 2"/>
          <p:cNvSpPr txBox="1"/>
          <p:nvPr/>
        </p:nvSpPr>
        <p:spPr>
          <a:xfrm>
            <a:off x="1382751" y="178420"/>
            <a:ext cx="6007466" cy="584775"/>
          </a:xfrm>
          <a:prstGeom prst="rect">
            <a:avLst/>
          </a:prstGeom>
          <a:noFill/>
        </p:spPr>
        <p:txBody>
          <a:bodyPr wrap="square" rtlCol="0">
            <a:spAutoFit/>
          </a:bodyPr>
          <a:lstStyle/>
          <a:p>
            <a:r>
              <a:rPr lang="en-AU" sz="3200" dirty="0">
                <a:solidFill>
                  <a:schemeClr val="bg1"/>
                </a:solidFill>
              </a:rPr>
              <a:t>What is happening in our brain?</a:t>
            </a:r>
          </a:p>
        </p:txBody>
      </p:sp>
      <p:pic>
        <p:nvPicPr>
          <p:cNvPr id="1026" name="Picture 2" descr="Posts about Amygdala on The Mindful Classroom | Brain based learning, Brain  learning, Mindfulness class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4433" y="1426077"/>
            <a:ext cx="3017350" cy="26552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1248937"/>
            <a:ext cx="2259980" cy="3262432"/>
          </a:xfrm>
          <a:prstGeom prst="rect">
            <a:avLst/>
          </a:prstGeom>
          <a:noFill/>
        </p:spPr>
        <p:txBody>
          <a:bodyPr wrap="square" rtlCol="0">
            <a:spAutoFit/>
          </a:bodyPr>
          <a:lstStyle/>
          <a:p>
            <a:pPr algn="ctr"/>
            <a:r>
              <a:rPr lang="en-AU" sz="1600" b="1" dirty="0">
                <a:solidFill>
                  <a:schemeClr val="bg1"/>
                </a:solidFill>
                <a:latin typeface="Calibri" panose="020F0502020204030204" pitchFamily="34" charset="0"/>
                <a:cs typeface="Calibri" panose="020F0502020204030204" pitchFamily="34" charset="0"/>
              </a:rPr>
              <a:t>Hippocampus</a:t>
            </a:r>
          </a:p>
          <a:p>
            <a:pPr algn="ctr"/>
            <a:endParaRPr lang="en-AU" sz="1600" dirty="0">
              <a:solidFill>
                <a:schemeClr val="bg1"/>
              </a:solidFill>
              <a:latin typeface="Calibri" panose="020F0502020204030204" pitchFamily="34" charset="0"/>
              <a:cs typeface="Calibri" panose="020F0502020204030204" pitchFamily="34" charset="0"/>
            </a:endParaRPr>
          </a:p>
          <a:p>
            <a:pPr algn="ctr"/>
            <a:r>
              <a:rPr lang="en-AU" sz="1600" dirty="0">
                <a:solidFill>
                  <a:schemeClr val="bg1"/>
                </a:solidFill>
                <a:latin typeface="Calibri" panose="020F0502020204030204" pitchFamily="34" charset="0"/>
                <a:cs typeface="Calibri" panose="020F0502020204030204" pitchFamily="34" charset="0"/>
              </a:rPr>
              <a:t>* Input from senses</a:t>
            </a:r>
          </a:p>
          <a:p>
            <a:pPr algn="ctr"/>
            <a:endParaRPr lang="en-AU" sz="1600" dirty="0">
              <a:solidFill>
                <a:schemeClr val="bg1"/>
              </a:solidFill>
              <a:latin typeface="Calibri" panose="020F0502020204030204" pitchFamily="34" charset="0"/>
              <a:cs typeface="Calibri" panose="020F0502020204030204" pitchFamily="34" charset="0"/>
            </a:endParaRPr>
          </a:p>
          <a:p>
            <a:pPr algn="ctr"/>
            <a:r>
              <a:rPr lang="en-AU" sz="1600" dirty="0">
                <a:solidFill>
                  <a:schemeClr val="bg1"/>
                </a:solidFill>
                <a:latin typeface="Calibri" panose="020F0502020204030204" pitchFamily="34" charset="0"/>
                <a:cs typeface="Calibri" panose="020F0502020204030204" pitchFamily="34" charset="0"/>
              </a:rPr>
              <a:t>* Memories are sorted and filed into long term storage</a:t>
            </a:r>
          </a:p>
          <a:p>
            <a:pPr algn="ctr"/>
            <a:endParaRPr lang="en-AU" sz="1600" dirty="0">
              <a:solidFill>
                <a:schemeClr val="bg1"/>
              </a:solidFill>
              <a:latin typeface="Calibri" panose="020F0502020204030204" pitchFamily="34" charset="0"/>
              <a:cs typeface="Calibri" panose="020F0502020204030204" pitchFamily="34" charset="0"/>
            </a:endParaRPr>
          </a:p>
          <a:p>
            <a:pPr algn="ctr"/>
            <a:r>
              <a:rPr lang="en-AU" sz="1600" dirty="0">
                <a:solidFill>
                  <a:schemeClr val="bg1"/>
                </a:solidFill>
                <a:latin typeface="Calibri" panose="020F0502020204030204" pitchFamily="34" charset="0"/>
                <a:cs typeface="Calibri" panose="020F0502020204030204" pitchFamily="34" charset="0"/>
              </a:rPr>
              <a:t>* Have I dealt with this stressor before?</a:t>
            </a:r>
          </a:p>
          <a:p>
            <a:pPr algn="ctr"/>
            <a:endParaRPr lang="en-AU" sz="1600" dirty="0">
              <a:solidFill>
                <a:schemeClr val="bg1"/>
              </a:solidFill>
              <a:latin typeface="Calibri" panose="020F0502020204030204" pitchFamily="34" charset="0"/>
              <a:cs typeface="Calibri" panose="020F0502020204030204" pitchFamily="34" charset="0"/>
            </a:endParaRPr>
          </a:p>
          <a:p>
            <a:pPr algn="ctr"/>
            <a:r>
              <a:rPr lang="en-AU" sz="1600" dirty="0">
                <a:solidFill>
                  <a:schemeClr val="bg1"/>
                </a:solidFill>
                <a:latin typeface="Calibri" panose="020F0502020204030204" pitchFamily="34" charset="0"/>
                <a:cs typeface="Calibri" panose="020F0502020204030204" pitchFamily="34" charset="0"/>
              </a:rPr>
              <a:t>* How should I react?</a:t>
            </a:r>
          </a:p>
          <a:p>
            <a:pPr algn="ctr"/>
            <a:endParaRPr lang="en-AU" sz="1600" dirty="0">
              <a:solidFill>
                <a:schemeClr val="bg1"/>
              </a:solidFill>
              <a:latin typeface="Calibri" panose="020F0502020204030204" pitchFamily="34" charset="0"/>
              <a:cs typeface="Calibri" panose="020F0502020204030204" pitchFamily="34" charset="0"/>
            </a:endParaRPr>
          </a:p>
        </p:txBody>
      </p:sp>
      <p:sp>
        <p:nvSpPr>
          <p:cNvPr id="5" name="TextBox 4"/>
          <p:cNvSpPr txBox="1"/>
          <p:nvPr/>
        </p:nvSpPr>
        <p:spPr>
          <a:xfrm>
            <a:off x="5984489" y="865406"/>
            <a:ext cx="2750634" cy="4278094"/>
          </a:xfrm>
          <a:prstGeom prst="rect">
            <a:avLst/>
          </a:prstGeom>
          <a:noFill/>
        </p:spPr>
        <p:txBody>
          <a:bodyPr wrap="square" rtlCol="0">
            <a:spAutoFit/>
          </a:bodyPr>
          <a:lstStyle/>
          <a:p>
            <a:pPr algn="ctr"/>
            <a:r>
              <a:rPr lang="en-AU" sz="1600" b="1" dirty="0">
                <a:solidFill>
                  <a:schemeClr val="bg1"/>
                </a:solidFill>
                <a:latin typeface="Calibri" panose="020F0502020204030204" pitchFamily="34" charset="0"/>
                <a:cs typeface="Calibri" panose="020F0502020204030204" pitchFamily="34" charset="0"/>
              </a:rPr>
              <a:t>Amygdala</a:t>
            </a:r>
          </a:p>
          <a:p>
            <a:pPr algn="ctr"/>
            <a:endParaRPr lang="en-AU" sz="1600" b="1" dirty="0">
              <a:solidFill>
                <a:schemeClr val="bg1"/>
              </a:solidFill>
              <a:latin typeface="Calibri" panose="020F0502020204030204" pitchFamily="34" charset="0"/>
              <a:cs typeface="Calibri" panose="020F0502020204030204" pitchFamily="34" charset="0"/>
            </a:endParaRPr>
          </a:p>
          <a:p>
            <a:pPr marL="285750" indent="-285750" algn="ctr">
              <a:buFont typeface="Arial" panose="020B0604020202020204" pitchFamily="34" charset="0"/>
              <a:buChar char="•"/>
            </a:pPr>
            <a:r>
              <a:rPr lang="en-AU" sz="1600" dirty="0">
                <a:solidFill>
                  <a:schemeClr val="bg1"/>
                </a:solidFill>
                <a:latin typeface="Calibri" panose="020F0502020204030204" pitchFamily="34" charset="0"/>
                <a:cs typeface="Calibri" panose="020F0502020204030204" pitchFamily="34" charset="0"/>
              </a:rPr>
              <a:t>* Plays a central role in our emotional responses</a:t>
            </a:r>
          </a:p>
          <a:p>
            <a:pPr marL="285750" indent="-285750" algn="ctr">
              <a:buFont typeface="Arial" panose="020B0604020202020204" pitchFamily="34" charset="0"/>
              <a:buChar char="•"/>
            </a:pPr>
            <a:endParaRPr lang="en-AU" sz="1600" dirty="0">
              <a:solidFill>
                <a:schemeClr val="bg1"/>
              </a:solidFill>
              <a:latin typeface="Calibri" panose="020F0502020204030204" pitchFamily="34" charset="0"/>
              <a:cs typeface="Calibri" panose="020F0502020204030204" pitchFamily="34" charset="0"/>
            </a:endParaRPr>
          </a:p>
          <a:p>
            <a:pPr marL="285750" indent="-285750" algn="ctr">
              <a:buFont typeface="Arial" panose="020B0604020202020204" pitchFamily="34" charset="0"/>
              <a:buChar char="•"/>
            </a:pPr>
            <a:r>
              <a:rPr lang="en-AU" sz="1600" dirty="0">
                <a:solidFill>
                  <a:schemeClr val="bg1"/>
                </a:solidFill>
                <a:latin typeface="Calibri" panose="020F0502020204030204" pitchFamily="34" charset="0"/>
                <a:cs typeface="Calibri" panose="020F0502020204030204" pitchFamily="34" charset="0"/>
              </a:rPr>
              <a:t>* Engages in response to input, can lead to fight or flight behaviour. Gives us a clear message!</a:t>
            </a:r>
          </a:p>
          <a:p>
            <a:pPr marL="285750" indent="-285750" algn="ctr">
              <a:buFont typeface="Arial" panose="020B0604020202020204" pitchFamily="34" charset="0"/>
              <a:buChar char="•"/>
            </a:pPr>
            <a:endParaRPr lang="en-AU" sz="1600" dirty="0">
              <a:solidFill>
                <a:schemeClr val="bg1"/>
              </a:solidFill>
              <a:latin typeface="Calibri" panose="020F0502020204030204" pitchFamily="34" charset="0"/>
              <a:cs typeface="Calibri" panose="020F0502020204030204" pitchFamily="34" charset="0"/>
            </a:endParaRPr>
          </a:p>
          <a:p>
            <a:pPr marL="285750" indent="-285750" algn="ctr">
              <a:buFont typeface="Arial" panose="020B0604020202020204" pitchFamily="34" charset="0"/>
              <a:buChar char="•"/>
            </a:pPr>
            <a:r>
              <a:rPr lang="en-AU" sz="1600" dirty="0">
                <a:solidFill>
                  <a:schemeClr val="bg1"/>
                </a:solidFill>
                <a:latin typeface="Calibri" panose="020F0502020204030204" pitchFamily="34" charset="0"/>
                <a:cs typeface="Calibri" panose="020F0502020204030204" pitchFamily="34" charset="0"/>
              </a:rPr>
              <a:t>* Fearful experiences take fewer repetitions to stick</a:t>
            </a:r>
          </a:p>
          <a:p>
            <a:pPr marL="285750" indent="-285750" algn="ctr">
              <a:buFont typeface="Arial" panose="020B0604020202020204" pitchFamily="34" charset="0"/>
              <a:buChar char="•"/>
            </a:pPr>
            <a:endParaRPr lang="en-AU" sz="1600" dirty="0">
              <a:solidFill>
                <a:schemeClr val="bg1"/>
              </a:solidFill>
              <a:latin typeface="Calibri" panose="020F0502020204030204" pitchFamily="34" charset="0"/>
              <a:cs typeface="Calibri" panose="020F0502020204030204" pitchFamily="34" charset="0"/>
            </a:endParaRPr>
          </a:p>
          <a:p>
            <a:pPr marL="285750" indent="-285750" algn="ctr">
              <a:buFont typeface="Arial" panose="020B0604020202020204" pitchFamily="34" charset="0"/>
              <a:buChar char="•"/>
            </a:pPr>
            <a:r>
              <a:rPr lang="en-AU" sz="1600" dirty="0">
                <a:solidFill>
                  <a:schemeClr val="bg1"/>
                </a:solidFill>
                <a:latin typeface="Calibri" panose="020F0502020204030204" pitchFamily="34" charset="0"/>
                <a:cs typeface="Calibri" panose="020F0502020204030204" pitchFamily="34" charset="0"/>
              </a:rPr>
              <a:t>* Experiences with a strong emotional or survival base lead to more likely involvement of amygdala</a:t>
            </a:r>
          </a:p>
        </p:txBody>
      </p:sp>
    </p:spTree>
    <p:extLst>
      <p:ext uri="{BB962C8B-B14F-4D97-AF65-F5344CB8AC3E}">
        <p14:creationId xmlns:p14="http://schemas.microsoft.com/office/powerpoint/2010/main" val="4112548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4" name="Google Shape;74;p13"/>
          <p:cNvSpPr/>
          <p:nvPr/>
        </p:nvSpPr>
        <p:spPr>
          <a:xfrm>
            <a:off x="5903266" y="653956"/>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2;p12"/>
          <p:cNvSpPr/>
          <p:nvPr/>
        </p:nvSpPr>
        <p:spPr>
          <a:xfrm>
            <a:off x="134745" y="10282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659;p39"/>
          <p:cNvGrpSpPr/>
          <p:nvPr/>
        </p:nvGrpSpPr>
        <p:grpSpPr>
          <a:xfrm>
            <a:off x="230458" y="230459"/>
            <a:ext cx="602166" cy="542691"/>
            <a:chOff x="1510757" y="3225422"/>
            <a:chExt cx="720214" cy="637347"/>
          </a:xfrm>
        </p:grpSpPr>
        <p:sp>
          <p:nvSpPr>
            <p:cNvPr id="9" name="Google Shape;660;p39"/>
            <p:cNvSpPr/>
            <p:nvPr/>
          </p:nvSpPr>
          <p:spPr>
            <a:xfrm>
              <a:off x="1774546" y="3475620"/>
              <a:ext cx="261417" cy="238347"/>
            </a:xfrm>
            <a:custGeom>
              <a:avLst/>
              <a:gdLst/>
              <a:ahLst/>
              <a:cxnLst/>
              <a:rect l="l" t="t" r="r" b="b"/>
              <a:pathLst>
                <a:path w="385" h="351" extrusionOk="0">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661;p39"/>
            <p:cNvSpPr/>
            <p:nvPr/>
          </p:nvSpPr>
          <p:spPr>
            <a:xfrm>
              <a:off x="2000650" y="3426634"/>
              <a:ext cx="230321" cy="296287"/>
            </a:xfrm>
            <a:custGeom>
              <a:avLst/>
              <a:gdLst/>
              <a:ahLst/>
              <a:cxnLst/>
              <a:rect l="l" t="t" r="r" b="b"/>
              <a:pathLst>
                <a:path w="339" h="436" extrusionOk="0">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662;p39"/>
            <p:cNvSpPr/>
            <p:nvPr/>
          </p:nvSpPr>
          <p:spPr>
            <a:xfrm>
              <a:off x="1774546" y="3225422"/>
              <a:ext cx="211874" cy="236503"/>
            </a:xfrm>
            <a:custGeom>
              <a:avLst/>
              <a:gdLst/>
              <a:ahLst/>
              <a:cxnLst/>
              <a:rect l="l" t="t" r="r" b="b"/>
              <a:pathLst>
                <a:path w="312" h="348" extrusionOk="0">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663;p39"/>
            <p:cNvSpPr/>
            <p:nvPr/>
          </p:nvSpPr>
          <p:spPr>
            <a:xfrm>
              <a:off x="1951107" y="3243857"/>
              <a:ext cx="274329" cy="218067"/>
            </a:xfrm>
            <a:custGeom>
              <a:avLst/>
              <a:gdLst/>
              <a:ahLst/>
              <a:cxnLst/>
              <a:rect l="l" t="t" r="r" b="b"/>
              <a:pathLst>
                <a:path w="404" h="321" extrusionOk="0">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 name="Google Shape;664;p39"/>
            <p:cNvSpPr/>
            <p:nvPr/>
          </p:nvSpPr>
          <p:spPr>
            <a:xfrm>
              <a:off x="1858610" y="3710542"/>
              <a:ext cx="173926" cy="152226"/>
            </a:xfrm>
            <a:custGeom>
              <a:avLst/>
              <a:gdLst/>
              <a:ahLst/>
              <a:cxnLst/>
              <a:rect l="l" t="t" r="r" b="b"/>
              <a:pathLst>
                <a:path w="256" h="224" extrusionOk="0">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665;p39"/>
            <p:cNvSpPr/>
            <p:nvPr/>
          </p:nvSpPr>
          <p:spPr>
            <a:xfrm>
              <a:off x="1521825" y="3426634"/>
              <a:ext cx="288560" cy="234396"/>
            </a:xfrm>
            <a:custGeom>
              <a:avLst/>
              <a:gdLst/>
              <a:ahLst/>
              <a:cxnLst/>
              <a:rect l="l" t="t" r="r" b="b"/>
              <a:pathLst>
                <a:path w="425" h="345" extrusionOk="0">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666;p39"/>
            <p:cNvSpPr/>
            <p:nvPr/>
          </p:nvSpPr>
          <p:spPr>
            <a:xfrm>
              <a:off x="1510757" y="3234903"/>
              <a:ext cx="299628" cy="227021"/>
            </a:xfrm>
            <a:custGeom>
              <a:avLst/>
              <a:gdLst/>
              <a:ahLst/>
              <a:cxnLst/>
              <a:rect l="l" t="t" r="r" b="b"/>
              <a:pathLst>
                <a:path w="441" h="334" extrusionOk="0">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3" name="TextBox 2"/>
          <p:cNvSpPr txBox="1"/>
          <p:nvPr/>
        </p:nvSpPr>
        <p:spPr>
          <a:xfrm>
            <a:off x="1382751" y="178420"/>
            <a:ext cx="6007466" cy="584775"/>
          </a:xfrm>
          <a:prstGeom prst="rect">
            <a:avLst/>
          </a:prstGeom>
          <a:noFill/>
        </p:spPr>
        <p:txBody>
          <a:bodyPr wrap="square" rtlCol="0">
            <a:spAutoFit/>
          </a:bodyPr>
          <a:lstStyle/>
          <a:p>
            <a:r>
              <a:rPr lang="en-AU" sz="3200" dirty="0">
                <a:solidFill>
                  <a:schemeClr val="bg1"/>
                </a:solidFill>
              </a:rPr>
              <a:t>What is happening in our brain?</a:t>
            </a:r>
          </a:p>
        </p:txBody>
      </p:sp>
      <p:pic>
        <p:nvPicPr>
          <p:cNvPr id="14338" name="Picture 2" descr="Cortisol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24" y="1525703"/>
            <a:ext cx="3434269" cy="2704487"/>
          </a:xfrm>
          <a:prstGeom prst="rect">
            <a:avLst/>
          </a:prstGeom>
          <a:noFill/>
          <a:effectLst>
            <a:glow rad="127000">
              <a:schemeClr val="bg1"/>
            </a:glo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23317" y="1115122"/>
            <a:ext cx="4371278" cy="3570208"/>
          </a:xfrm>
          <a:prstGeom prst="rect">
            <a:avLst/>
          </a:prstGeom>
          <a:noFill/>
        </p:spPr>
        <p:txBody>
          <a:bodyPr wrap="square" rtlCol="0">
            <a:spAutoFit/>
          </a:bodyPr>
          <a:lstStyle/>
          <a:p>
            <a:r>
              <a:rPr lang="en-AU" sz="1600" dirty="0">
                <a:solidFill>
                  <a:schemeClr val="bg1"/>
                </a:solidFill>
                <a:latin typeface="Calibri" panose="020F0502020204030204" pitchFamily="34" charset="0"/>
                <a:cs typeface="Calibri" panose="020F0502020204030204" pitchFamily="34" charset="0"/>
              </a:rPr>
              <a:t>As our body perceives stress a hormone called </a:t>
            </a:r>
            <a:r>
              <a:rPr lang="en-AU" sz="1800" b="1" dirty="0">
                <a:solidFill>
                  <a:schemeClr val="bg1"/>
                </a:solidFill>
                <a:latin typeface="Calibri" panose="020F0502020204030204" pitchFamily="34" charset="0"/>
                <a:cs typeface="Calibri" panose="020F0502020204030204" pitchFamily="34" charset="0"/>
              </a:rPr>
              <a:t>cortisol</a:t>
            </a:r>
            <a:r>
              <a:rPr lang="en-AU" sz="1600" dirty="0">
                <a:solidFill>
                  <a:schemeClr val="bg1"/>
                </a:solidFill>
                <a:latin typeface="Calibri" panose="020F0502020204030204" pitchFamily="34" charset="0"/>
                <a:cs typeface="Calibri" panose="020F0502020204030204" pitchFamily="34" charset="0"/>
              </a:rPr>
              <a:t> is released. Cortisol helps to increase our heart rate and slow non-essential processes such as digestion. Cortisol works with glucose to enable to fight or flight response.</a:t>
            </a:r>
          </a:p>
          <a:p>
            <a:endParaRPr lang="en-AU" sz="1600" dirty="0">
              <a:solidFill>
                <a:schemeClr val="bg1"/>
              </a:solidFill>
              <a:latin typeface="Calibri" panose="020F0502020204030204" pitchFamily="34" charset="0"/>
              <a:cs typeface="Calibri" panose="020F0502020204030204" pitchFamily="34" charset="0"/>
            </a:endParaRPr>
          </a:p>
          <a:p>
            <a:r>
              <a:rPr lang="en-AU" sz="1600" dirty="0">
                <a:solidFill>
                  <a:schemeClr val="bg1"/>
                </a:solidFill>
                <a:latin typeface="Calibri" panose="020F0502020204030204" pitchFamily="34" charset="0"/>
                <a:cs typeface="Calibri" panose="020F0502020204030204" pitchFamily="34" charset="0"/>
              </a:rPr>
              <a:t>Some people live in this heightened state much of the time (especially when assessments or exams are due). Ongoing stressors such as conflict, accommodation instability, personality, previous maltreatment or abuse. </a:t>
            </a:r>
          </a:p>
          <a:p>
            <a:endParaRPr lang="en-AU" sz="1600" dirty="0">
              <a:solidFill>
                <a:schemeClr val="bg1"/>
              </a:solidFill>
              <a:latin typeface="Calibri" panose="020F0502020204030204" pitchFamily="34" charset="0"/>
              <a:cs typeface="Calibri" panose="020F0502020204030204" pitchFamily="34" charset="0"/>
            </a:endParaRPr>
          </a:p>
          <a:p>
            <a:r>
              <a:rPr lang="en-AU" sz="1600" dirty="0">
                <a:solidFill>
                  <a:schemeClr val="bg1"/>
                </a:solidFill>
                <a:latin typeface="Calibri" panose="020F0502020204030204" pitchFamily="34" charset="0"/>
                <a:cs typeface="Calibri" panose="020F0502020204030204" pitchFamily="34" charset="0"/>
              </a:rPr>
              <a:t>Ongoing excess cortisol exposure can have both short and long term effects on the body.</a:t>
            </a:r>
          </a:p>
        </p:txBody>
      </p:sp>
    </p:spTree>
    <p:extLst>
      <p:ext uri="{BB962C8B-B14F-4D97-AF65-F5344CB8AC3E}">
        <p14:creationId xmlns:p14="http://schemas.microsoft.com/office/powerpoint/2010/main" val="599432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229992"/>
            <a:ext cx="4742521" cy="4742521"/>
          </a:xfrm>
          <a:prstGeom prst="rect">
            <a:avLst/>
          </a:prstGeom>
        </p:spPr>
      </p:pic>
      <p:grpSp>
        <p:nvGrpSpPr>
          <p:cNvPr id="10" name="Google Shape;659;p39"/>
          <p:cNvGrpSpPr/>
          <p:nvPr/>
        </p:nvGrpSpPr>
        <p:grpSpPr>
          <a:xfrm>
            <a:off x="230458" y="230459"/>
            <a:ext cx="602166" cy="542691"/>
            <a:chOff x="1510757" y="3225422"/>
            <a:chExt cx="720214" cy="637347"/>
          </a:xfrm>
        </p:grpSpPr>
        <p:sp>
          <p:nvSpPr>
            <p:cNvPr id="11" name="Google Shape;660;p39"/>
            <p:cNvSpPr/>
            <p:nvPr/>
          </p:nvSpPr>
          <p:spPr>
            <a:xfrm>
              <a:off x="1774546" y="3475620"/>
              <a:ext cx="261417" cy="238347"/>
            </a:xfrm>
            <a:custGeom>
              <a:avLst/>
              <a:gdLst/>
              <a:ahLst/>
              <a:cxnLst/>
              <a:rect l="l" t="t" r="r" b="b"/>
              <a:pathLst>
                <a:path w="385" h="351" extrusionOk="0">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661;p39"/>
            <p:cNvSpPr/>
            <p:nvPr/>
          </p:nvSpPr>
          <p:spPr>
            <a:xfrm>
              <a:off x="2000650" y="3426634"/>
              <a:ext cx="230321" cy="296287"/>
            </a:xfrm>
            <a:custGeom>
              <a:avLst/>
              <a:gdLst/>
              <a:ahLst/>
              <a:cxnLst/>
              <a:rect l="l" t="t" r="r" b="b"/>
              <a:pathLst>
                <a:path w="339" h="436" extrusionOk="0">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 name="Google Shape;662;p39"/>
            <p:cNvSpPr/>
            <p:nvPr/>
          </p:nvSpPr>
          <p:spPr>
            <a:xfrm>
              <a:off x="1774546" y="3225422"/>
              <a:ext cx="211874" cy="236503"/>
            </a:xfrm>
            <a:custGeom>
              <a:avLst/>
              <a:gdLst/>
              <a:ahLst/>
              <a:cxnLst/>
              <a:rect l="l" t="t" r="r" b="b"/>
              <a:pathLst>
                <a:path w="312" h="348" extrusionOk="0">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663;p39"/>
            <p:cNvSpPr/>
            <p:nvPr/>
          </p:nvSpPr>
          <p:spPr>
            <a:xfrm>
              <a:off x="1951107" y="3243857"/>
              <a:ext cx="274329" cy="218067"/>
            </a:xfrm>
            <a:custGeom>
              <a:avLst/>
              <a:gdLst/>
              <a:ahLst/>
              <a:cxnLst/>
              <a:rect l="l" t="t" r="r" b="b"/>
              <a:pathLst>
                <a:path w="404" h="321" extrusionOk="0">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664;p39"/>
            <p:cNvSpPr/>
            <p:nvPr/>
          </p:nvSpPr>
          <p:spPr>
            <a:xfrm>
              <a:off x="1858610" y="3710542"/>
              <a:ext cx="173926" cy="152226"/>
            </a:xfrm>
            <a:custGeom>
              <a:avLst/>
              <a:gdLst/>
              <a:ahLst/>
              <a:cxnLst/>
              <a:rect l="l" t="t" r="r" b="b"/>
              <a:pathLst>
                <a:path w="256" h="224" extrusionOk="0">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665;p39"/>
            <p:cNvSpPr/>
            <p:nvPr/>
          </p:nvSpPr>
          <p:spPr>
            <a:xfrm>
              <a:off x="1521825" y="3426634"/>
              <a:ext cx="288560" cy="234396"/>
            </a:xfrm>
            <a:custGeom>
              <a:avLst/>
              <a:gdLst/>
              <a:ahLst/>
              <a:cxnLst/>
              <a:rect l="l" t="t" r="r" b="b"/>
              <a:pathLst>
                <a:path w="425" h="345" extrusionOk="0">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 name="Google Shape;666;p39"/>
            <p:cNvSpPr/>
            <p:nvPr/>
          </p:nvSpPr>
          <p:spPr>
            <a:xfrm>
              <a:off x="1510757" y="3234903"/>
              <a:ext cx="299628" cy="227021"/>
            </a:xfrm>
            <a:custGeom>
              <a:avLst/>
              <a:gdLst/>
              <a:ahLst/>
              <a:cxnLst/>
              <a:rect l="l" t="t" r="r" b="b"/>
              <a:pathLst>
                <a:path w="441" h="334" extrusionOk="0">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18" name="Google Shape;62;p12"/>
          <p:cNvSpPr/>
          <p:nvPr/>
        </p:nvSpPr>
        <p:spPr>
          <a:xfrm>
            <a:off x="134745" y="10282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3" name="TextBox 2"/>
          <p:cNvSpPr txBox="1"/>
          <p:nvPr/>
        </p:nvSpPr>
        <p:spPr>
          <a:xfrm>
            <a:off x="1003610" y="312233"/>
            <a:ext cx="6690731" cy="707886"/>
          </a:xfrm>
          <a:prstGeom prst="rect">
            <a:avLst/>
          </a:prstGeom>
          <a:noFill/>
        </p:spPr>
        <p:txBody>
          <a:bodyPr wrap="square" rtlCol="0">
            <a:spAutoFit/>
          </a:bodyPr>
          <a:lstStyle/>
          <a:p>
            <a:pPr algn="ctr"/>
            <a:r>
              <a:rPr lang="en-AU" sz="2000" dirty="0">
                <a:solidFill>
                  <a:schemeClr val="bg1"/>
                </a:solidFill>
                <a:latin typeface="Calibri" panose="020F0502020204030204" pitchFamily="34" charset="0"/>
                <a:cs typeface="Calibri" panose="020F0502020204030204" pitchFamily="34" charset="0"/>
              </a:rPr>
              <a:t>We all have different triggers and levels of resilience. </a:t>
            </a:r>
          </a:p>
          <a:p>
            <a:pPr algn="ctr"/>
            <a:r>
              <a:rPr lang="en-AU" sz="2000" dirty="0">
                <a:solidFill>
                  <a:schemeClr val="bg1"/>
                </a:solidFill>
                <a:latin typeface="Calibri" panose="020F0502020204030204" pitchFamily="34" charset="0"/>
                <a:cs typeface="Calibri" panose="020F0502020204030204" pitchFamily="34" charset="0"/>
              </a:rPr>
              <a:t>Which of these would make you feel stress or anxiety?</a:t>
            </a:r>
            <a:endParaRPr lang="en-AU" dirty="0">
              <a:solidFill>
                <a:schemeClr val="bg1"/>
              </a:solidFill>
              <a:latin typeface="Calibri" panose="020F0502020204030204" pitchFamily="34" charset="0"/>
              <a:cs typeface="Calibri" panose="020F0502020204030204" pitchFamily="34" charset="0"/>
            </a:endParaRPr>
          </a:p>
        </p:txBody>
      </p:sp>
      <p:sp>
        <p:nvSpPr>
          <p:cNvPr id="4" name="TextBox 3"/>
          <p:cNvSpPr txBox="1"/>
          <p:nvPr/>
        </p:nvSpPr>
        <p:spPr>
          <a:xfrm>
            <a:off x="2862146" y="4609170"/>
            <a:ext cx="6006791" cy="369332"/>
          </a:xfrm>
          <a:prstGeom prst="rect">
            <a:avLst/>
          </a:prstGeom>
          <a:noFill/>
        </p:spPr>
        <p:txBody>
          <a:bodyPr wrap="square" rtlCol="0">
            <a:spAutoFit/>
          </a:bodyPr>
          <a:lstStyle/>
          <a:p>
            <a:r>
              <a:rPr lang="en-AU" sz="1800" dirty="0">
                <a:solidFill>
                  <a:schemeClr val="bg1"/>
                </a:solidFill>
                <a:latin typeface="Calibri" panose="020F0502020204030204" pitchFamily="34" charset="0"/>
                <a:cs typeface="Calibri" panose="020F0502020204030204" pitchFamily="34" charset="0"/>
              </a:rPr>
              <a:t>A big dog blocking your path</a:t>
            </a:r>
          </a:p>
        </p:txBody>
      </p:sp>
      <p:pic>
        <p:nvPicPr>
          <p:cNvPr id="2050" name="Picture 2" descr="Stray dog in a narrow alleyway : p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115" y="1174355"/>
            <a:ext cx="2319341" cy="3337532"/>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62;p12"/>
          <p:cNvSpPr/>
          <p:nvPr/>
        </p:nvSpPr>
        <p:spPr>
          <a:xfrm>
            <a:off x="134745" y="10282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659;p39"/>
          <p:cNvGrpSpPr/>
          <p:nvPr/>
        </p:nvGrpSpPr>
        <p:grpSpPr>
          <a:xfrm>
            <a:off x="230458" y="230459"/>
            <a:ext cx="602166" cy="542691"/>
            <a:chOff x="1510757" y="3225422"/>
            <a:chExt cx="720214" cy="637347"/>
          </a:xfrm>
        </p:grpSpPr>
        <p:sp>
          <p:nvSpPr>
            <p:cNvPr id="13" name="Google Shape;660;p39"/>
            <p:cNvSpPr/>
            <p:nvPr/>
          </p:nvSpPr>
          <p:spPr>
            <a:xfrm>
              <a:off x="1774546" y="3475620"/>
              <a:ext cx="261417" cy="238347"/>
            </a:xfrm>
            <a:custGeom>
              <a:avLst/>
              <a:gdLst/>
              <a:ahLst/>
              <a:cxnLst/>
              <a:rect l="l" t="t" r="r" b="b"/>
              <a:pathLst>
                <a:path w="385" h="351" extrusionOk="0">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661;p39"/>
            <p:cNvSpPr/>
            <p:nvPr/>
          </p:nvSpPr>
          <p:spPr>
            <a:xfrm>
              <a:off x="2000650" y="3426634"/>
              <a:ext cx="230321" cy="296287"/>
            </a:xfrm>
            <a:custGeom>
              <a:avLst/>
              <a:gdLst/>
              <a:ahLst/>
              <a:cxnLst/>
              <a:rect l="l" t="t" r="r" b="b"/>
              <a:pathLst>
                <a:path w="339" h="436" extrusionOk="0">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662;p39"/>
            <p:cNvSpPr/>
            <p:nvPr/>
          </p:nvSpPr>
          <p:spPr>
            <a:xfrm>
              <a:off x="1774546" y="3225422"/>
              <a:ext cx="211874" cy="236503"/>
            </a:xfrm>
            <a:custGeom>
              <a:avLst/>
              <a:gdLst/>
              <a:ahLst/>
              <a:cxnLst/>
              <a:rect l="l" t="t" r="r" b="b"/>
              <a:pathLst>
                <a:path w="312" h="348" extrusionOk="0">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663;p39"/>
            <p:cNvSpPr/>
            <p:nvPr/>
          </p:nvSpPr>
          <p:spPr>
            <a:xfrm>
              <a:off x="1951107" y="3243857"/>
              <a:ext cx="274329" cy="218067"/>
            </a:xfrm>
            <a:custGeom>
              <a:avLst/>
              <a:gdLst/>
              <a:ahLst/>
              <a:cxnLst/>
              <a:rect l="l" t="t" r="r" b="b"/>
              <a:pathLst>
                <a:path w="404" h="321" extrusionOk="0">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 name="Google Shape;664;p39"/>
            <p:cNvSpPr/>
            <p:nvPr/>
          </p:nvSpPr>
          <p:spPr>
            <a:xfrm>
              <a:off x="1858610" y="3710542"/>
              <a:ext cx="173926" cy="152226"/>
            </a:xfrm>
            <a:custGeom>
              <a:avLst/>
              <a:gdLst/>
              <a:ahLst/>
              <a:cxnLst/>
              <a:rect l="l" t="t" r="r" b="b"/>
              <a:pathLst>
                <a:path w="256" h="224" extrusionOk="0">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 name="Google Shape;665;p39"/>
            <p:cNvSpPr/>
            <p:nvPr/>
          </p:nvSpPr>
          <p:spPr>
            <a:xfrm>
              <a:off x="1521825" y="3426634"/>
              <a:ext cx="288560" cy="234396"/>
            </a:xfrm>
            <a:custGeom>
              <a:avLst/>
              <a:gdLst/>
              <a:ahLst/>
              <a:cxnLst/>
              <a:rect l="l" t="t" r="r" b="b"/>
              <a:pathLst>
                <a:path w="425" h="345" extrusionOk="0">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666;p39"/>
            <p:cNvSpPr/>
            <p:nvPr/>
          </p:nvSpPr>
          <p:spPr>
            <a:xfrm>
              <a:off x="1510757" y="3234903"/>
              <a:ext cx="299628" cy="227021"/>
            </a:xfrm>
            <a:custGeom>
              <a:avLst/>
              <a:gdLst/>
              <a:ahLst/>
              <a:cxnLst/>
              <a:rect l="l" t="t" r="r" b="b"/>
              <a:pathLst>
                <a:path w="441" h="334" extrusionOk="0">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Ursula template">
  <a:themeElements>
    <a:clrScheme name="Custom 347">
      <a:dk1>
        <a:srgbClr val="000000"/>
      </a:dk1>
      <a:lt1>
        <a:srgbClr val="FFFFFF"/>
      </a:lt1>
      <a:dk2>
        <a:srgbClr val="D1D8DF"/>
      </a:dk2>
      <a:lt2>
        <a:srgbClr val="4F565C"/>
      </a:lt2>
      <a:accent1>
        <a:srgbClr val="63A8DF"/>
      </a:accent1>
      <a:accent2>
        <a:srgbClr val="F8AF2C"/>
      </a:accent2>
      <a:accent3>
        <a:srgbClr val="B2DF4B"/>
      </a:accent3>
      <a:accent4>
        <a:srgbClr val="88D8E6"/>
      </a:accent4>
      <a:accent5>
        <a:srgbClr val="A693C9"/>
      </a:accent5>
      <a:accent6>
        <a:srgbClr val="F7826B"/>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657</TotalTime>
  <Words>728</Words>
  <Application>Microsoft Office PowerPoint</Application>
  <PresentationFormat>On-screen Show (16:9)</PresentationFormat>
  <Paragraphs>104</Paragraphs>
  <Slides>21</Slides>
  <Notes>21</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Arial</vt:lpstr>
      <vt:lpstr>Arial Narrow</vt:lpstr>
      <vt:lpstr>Berlin Sans FB</vt:lpstr>
      <vt:lpstr>Calibri</vt:lpstr>
      <vt:lpstr>Comic Sans MS</vt:lpstr>
      <vt:lpstr>Gill Sans Ultra Bold</vt:lpstr>
      <vt:lpstr>Lucida Console</vt:lpstr>
      <vt:lpstr>Lucida Handwriting</vt:lpstr>
      <vt:lpstr>Sniglet</vt:lpstr>
      <vt:lpstr>Tahoma</vt:lpstr>
      <vt:lpstr>Walter Turncoat</vt:lpstr>
      <vt:lpstr>Ursula template</vt:lpstr>
      <vt:lpstr>Stress and your brain </vt:lpstr>
      <vt:lpstr>Stressful?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and your brain</dc:title>
  <dc:creator>Brooke Farnsworth</dc:creator>
  <cp:lastModifiedBy>Zsuzsanna Vernon</cp:lastModifiedBy>
  <cp:revision>38</cp:revision>
  <dcterms:modified xsi:type="dcterms:W3CDTF">2021-03-17T00:30:17Z</dcterms:modified>
</cp:coreProperties>
</file>